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emf" ContentType="image/x-emf"/>
  <Default Extension="png" ContentType="image/png"/>
  <Default Extension="jpeg" ContentType="image/jpe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3"/>
    <p:sldId id="257" r:id="rId4"/>
    <p:sldId id="258" r:id="rId5"/>
    <p:sldId id="259" r:id="rId7"/>
    <p:sldId id="265" r:id="rId8"/>
    <p:sldId id="260" r:id="rId9"/>
    <p:sldId id="261" r:id="rId10"/>
    <p:sldId id="266" r:id="rId11"/>
    <p:sldId id="267" r:id="rId12"/>
    <p:sldId id="268" r:id="rId13"/>
  </p:sldIdLst>
  <p:sldSz cx="12192000" cy="6858000"/>
  <p:notesSz cx="12192000" cy="6858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2F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04" y="5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FAD3FECF-8A08-44E9-B241-61C728721AA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A11471A1-E769-4599-9F2F-C36ECBD8545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endParaRPr lang="zh-CN" altLang="en-US" sz="1200" kern="0" spc="0" baseline="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A11471A1-E769-4599-9F2F-C36ECBD8545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image" Target="../media/image1.emf"/><Relationship Id="rId3"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10.png"/><Relationship Id="rId8" Type="http://schemas.openxmlformats.org/officeDocument/2006/relationships/image" Target="../media/image9.png"/><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graphicFrame>
        <p:nvGraphicFramePr>
          <p:cNvPr id="8" name="对象 7" hidden="1"/>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079" name="think-cell Slide" r:id="rId3" imgW="5080" imgH="5080" progId="TCLayout.ActiveDocument.1">
                  <p:embed/>
                </p:oleObj>
              </mc:Choice>
              <mc:Fallback>
                <p:oleObj name="think-cell Slide" r:id="rId3" imgW="5080" imgH="5080" progId="TCLayout.ActiveDocument.1">
                  <p:embed/>
                  <p:pic>
                    <p:nvPicPr>
                      <p:cNvPr id="0" name="对象 7" hidden="1"/>
                      <p:cNvPicPr/>
                      <p:nvPr/>
                    </p:nvPicPr>
                    <p:blipFill>
                      <a:blip r:embed="rId4"/>
                      <a:stretch>
                        <a:fillRect/>
                      </a:stretch>
                    </p:blipFill>
                    <p:spPr>
                      <a:xfrm>
                        <a:off x="2118" y="2118"/>
                        <a:ext cx="2117" cy="2117"/>
                      </a:xfrm>
                      <a:prstGeom prst="rect">
                        <a:avLst/>
                      </a:prstGeom>
                    </p:spPr>
                  </p:pic>
                </p:oleObj>
              </mc:Fallback>
            </mc:AlternateContent>
          </a:graphicData>
        </a:graphic>
      </p:graphicFrame>
      <p:sp>
        <p:nvSpPr>
          <p:cNvPr id="6" name="矩形 5"/>
          <p:cNvSpPr/>
          <p:nvPr userDrawn="1"/>
        </p:nvSpPr>
        <p:spPr bwMode="auto">
          <a:xfrm>
            <a:off x="199951" y="186273"/>
            <a:ext cx="105001" cy="5079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zh-CN" altLang="en-US" sz="2800" b="1">
              <a:solidFill>
                <a:schemeClr val="bg1"/>
              </a:solidFill>
              <a:latin typeface="微软雅黑" panose="020B0503020204020204" pitchFamily="34" charset="-122"/>
              <a:ea typeface="微软雅黑" panose="020B0503020204020204" pitchFamily="34" charset="-122"/>
            </a:endParaRPr>
          </a:p>
        </p:txBody>
      </p:sp>
      <p:sp>
        <p:nvSpPr>
          <p:cNvPr id="7" name="标题 6"/>
          <p:cNvSpPr>
            <a:spLocks noGrp="1"/>
          </p:cNvSpPr>
          <p:nvPr>
            <p:ph type="title"/>
          </p:nvPr>
        </p:nvSpPr>
        <p:spPr>
          <a:xfrm>
            <a:off x="339696" y="186273"/>
            <a:ext cx="10515600" cy="573611"/>
          </a:xfrm>
          <a:prstGeom prst="rect">
            <a:avLst/>
          </a:prstGeom>
        </p:spPr>
        <p:txBody>
          <a:bodyPr/>
          <a:lstStyle>
            <a:lvl1pPr algn="l" rtl="0" eaLnBrk="0" fontAlgn="base" hangingPunct="0">
              <a:spcBef>
                <a:spcPct val="0"/>
              </a:spcBef>
              <a:spcAft>
                <a:spcPct val="0"/>
              </a:spcAft>
              <a:defRPr lang="zh-CN" altLang="en-US" sz="2800" b="1" kern="1200" dirty="0">
                <a:solidFill>
                  <a:srgbClr val="C00000"/>
                </a:solidFill>
                <a:latin typeface="楷体" panose="02010609060101010101" pitchFamily="49" charset="-122"/>
                <a:ea typeface="楷体" panose="02010609060101010101" pitchFamily="49" charset="-122"/>
                <a:cs typeface="+mn-cs"/>
              </a:defRPr>
            </a:lvl1pPr>
          </a:lstStyle>
          <a:p>
            <a:r>
              <a:rPr lang="zh-CN" altLang="en-US" dirty="0"/>
              <a:t>单击此处编辑母版标题样式</a:t>
            </a:r>
            <a:endParaRPr lang="zh-CN" altLang="en-US" dirty="0"/>
          </a:p>
        </p:txBody>
      </p:sp>
      <p:sp>
        <p:nvSpPr>
          <p:cNvPr id="9" name="灯片编号占位符 13"/>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9C8617-B204-4579-8AE4-AC3402B2A535}" type="slidenum">
              <a:rPr lang="zh-CN" altLang="en-US" smtClean="0"/>
            </a:fld>
            <a:endParaRPr lang="zh-CN" altLang="en-US"/>
          </a:p>
        </p:txBody>
      </p:sp>
      <p:sp>
        <p:nvSpPr>
          <p:cNvPr id="10" name="Holder 3"/>
          <p:cNvSpPr>
            <a:spLocks noGrp="1"/>
          </p:cNvSpPr>
          <p:nvPr>
            <p:ph type="body" idx="1"/>
          </p:nvPr>
        </p:nvSpPr>
        <p:spPr>
          <a:xfrm>
            <a:off x="381001" y="1294977"/>
            <a:ext cx="10972799" cy="4526280"/>
          </a:xfrm>
        </p:spPr>
        <p:txBody>
          <a:bodyPr lIns="0" tIns="0" rIns="0" bIns="0"/>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79"/>
          </a:xfrm>
          <a:prstGeom prst="rect">
            <a:avLst/>
          </a:prstGeom>
        </p:spPr>
        <p:txBody>
          <a:bodyPr wrap="square" lIns="0" tIns="0" rIns="0" bIns="0">
            <a:noAutofit/>
          </a:bodyPr>
          <a:lstStyle/>
          <a:p/>
        </p:txBody>
      </p:sp>
      <p:sp>
        <p:nvSpPr>
          <p:cNvPr id="3" name="Holder 3"/>
          <p:cNvSpPr>
            <a:spLocks noGrp="1"/>
          </p:cNvSpPr>
          <p:nvPr>
            <p:ph type="subTitle" idx="4"/>
          </p:nvPr>
        </p:nvSpPr>
        <p:spPr>
          <a:xfrm>
            <a:off x="1828800" y="3840480"/>
            <a:ext cx="8534399" cy="1714500"/>
          </a:xfrm>
          <a:prstGeom prst="rect">
            <a:avLst/>
          </a:prstGeom>
        </p:spPr>
        <p:txBody>
          <a:bodyPr wrap="square" lIns="0" tIns="0" rIns="0" bIns="0">
            <a:noAutofit/>
          </a:bodyPr>
          <a:lstStyle/>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fld>
            <a:endParaRPr lang="en-US" smtClean="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Holder 3"/>
          <p:cNvSpPr>
            <a:spLocks noGrp="1"/>
          </p:cNvSpPr>
          <p:nvPr>
            <p:ph type="body" idx="1"/>
          </p:nvPr>
        </p:nvSpPr>
        <p:spPr/>
        <p:txBody>
          <a:bodyPr lIns="0" tIns="0" rIns="0" bIns="0"/>
          <a:lstStyle/>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fld>
            <a:endParaRPr lang="en-US" smtClean="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showMasterSp="0">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743699"/>
          </a:xfrm>
          <a:prstGeom prst="rect">
            <a:avLst/>
          </a:prstGeom>
          <a:blipFill>
            <a:blip r:embed="rId2" cstate="print"/>
            <a:stretch>
              <a:fillRect/>
            </a:stretch>
          </a:blipFill>
        </p:spPr>
        <p:txBody>
          <a:bodyPr wrap="square" lIns="0" tIns="0" rIns="0" bIns="0" rtlCol="0">
            <a:noAutofit/>
          </a:bodyPr>
          <a:lstStyle/>
          <a:p/>
        </p:txBody>
      </p:sp>
      <p:sp>
        <p:nvSpPr>
          <p:cNvPr id="2" name="Holder 2"/>
          <p:cNvSpPr>
            <a:spLocks noGrp="1"/>
          </p:cNvSpPr>
          <p:nvPr>
            <p:ph type="title"/>
          </p:nvPr>
        </p:nvSpPr>
        <p:spPr>
          <a:xfrm>
            <a:off x="234619" y="266700"/>
            <a:ext cx="11722761" cy="486988"/>
          </a:xfrm>
          <a:prstGeom prst="rect">
            <a:avLst/>
          </a:prstGeom>
        </p:spPr>
        <p:txBody>
          <a:bodyPr lIns="0" tIns="0" rIns="0" bIns="0"/>
          <a:lstStyle/>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noAutofit/>
          </a:bodyPr>
          <a:lstStyle/>
          <a:p/>
        </p:txBody>
      </p:sp>
      <p:sp>
        <p:nvSpPr>
          <p:cNvPr id="4" name="Holder 4"/>
          <p:cNvSpPr>
            <a:spLocks noGrp="1"/>
          </p:cNvSpPr>
          <p:nvPr>
            <p:ph sz="half" idx="3"/>
          </p:nvPr>
        </p:nvSpPr>
        <p:spPr>
          <a:xfrm>
            <a:off x="6278879" y="1577340"/>
            <a:ext cx="5303520" cy="4526280"/>
          </a:xfrm>
          <a:prstGeom prst="rect">
            <a:avLst/>
          </a:prstGeom>
        </p:spPr>
        <p:txBody>
          <a:bodyPr wrap="square" lIns="0" tIns="0" rIns="0" bIns="0">
            <a:noAutofit/>
          </a:bodyPr>
          <a:lstStyle/>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fld>
            <a:endParaRPr lang="en-US" smtClean="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showMasterSp="0">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858000"/>
          </a:xfrm>
          <a:prstGeom prst="rect">
            <a:avLst/>
          </a:prstGeom>
          <a:blipFill>
            <a:blip r:embed="rId2" cstate="print"/>
            <a:stretch>
              <a:fillRect/>
            </a:stretch>
          </a:blipFill>
        </p:spPr>
        <p:txBody>
          <a:bodyPr wrap="square" lIns="0" tIns="0" rIns="0" bIns="0" rtlCol="0">
            <a:noAutofit/>
          </a:bodyPr>
          <a:lstStyle/>
          <a:p/>
        </p:txBody>
      </p:sp>
      <p:sp>
        <p:nvSpPr>
          <p:cNvPr id="17" name="bk object 17"/>
          <p:cNvSpPr/>
          <p:nvPr/>
        </p:nvSpPr>
        <p:spPr>
          <a:xfrm>
            <a:off x="3022600" y="190500"/>
            <a:ext cx="469900" cy="558800"/>
          </a:xfrm>
          <a:prstGeom prst="rect">
            <a:avLst/>
          </a:prstGeom>
          <a:blipFill>
            <a:blip r:embed="rId3" cstate="print"/>
            <a:stretch>
              <a:fillRect/>
            </a:stretch>
          </a:blipFill>
        </p:spPr>
        <p:txBody>
          <a:bodyPr wrap="square" lIns="0" tIns="0" rIns="0" bIns="0" rtlCol="0">
            <a:noAutofit/>
          </a:bodyPr>
          <a:lstStyle/>
          <a:p/>
        </p:txBody>
      </p:sp>
      <p:sp>
        <p:nvSpPr>
          <p:cNvPr id="18" name="bk object 18"/>
          <p:cNvSpPr/>
          <p:nvPr/>
        </p:nvSpPr>
        <p:spPr>
          <a:xfrm>
            <a:off x="3594100" y="190500"/>
            <a:ext cx="469900" cy="558800"/>
          </a:xfrm>
          <a:prstGeom prst="rect">
            <a:avLst/>
          </a:prstGeom>
          <a:blipFill>
            <a:blip r:embed="rId3" cstate="print"/>
            <a:stretch>
              <a:fillRect/>
            </a:stretch>
          </a:blipFill>
        </p:spPr>
        <p:txBody>
          <a:bodyPr wrap="square" lIns="0" tIns="0" rIns="0" bIns="0" rtlCol="0">
            <a:noAutofit/>
          </a:bodyPr>
          <a:lstStyle/>
          <a:p/>
        </p:txBody>
      </p:sp>
      <p:sp>
        <p:nvSpPr>
          <p:cNvPr id="19" name="bk object 19"/>
          <p:cNvSpPr/>
          <p:nvPr/>
        </p:nvSpPr>
        <p:spPr>
          <a:xfrm>
            <a:off x="3606800" y="190500"/>
            <a:ext cx="457200" cy="406400"/>
          </a:xfrm>
          <a:prstGeom prst="rect">
            <a:avLst/>
          </a:prstGeom>
          <a:blipFill>
            <a:blip r:embed="rId4" cstate="print"/>
            <a:stretch>
              <a:fillRect/>
            </a:stretch>
          </a:blipFill>
        </p:spPr>
        <p:txBody>
          <a:bodyPr wrap="square" lIns="0" tIns="0" rIns="0" bIns="0" rtlCol="0">
            <a:noAutofit/>
          </a:bodyPr>
          <a:lstStyle/>
          <a:p/>
        </p:txBody>
      </p:sp>
      <p:sp>
        <p:nvSpPr>
          <p:cNvPr id="20" name="bk object 20"/>
          <p:cNvSpPr/>
          <p:nvPr/>
        </p:nvSpPr>
        <p:spPr>
          <a:xfrm>
            <a:off x="10312400" y="4851400"/>
            <a:ext cx="1879600" cy="2006599"/>
          </a:xfrm>
          <a:prstGeom prst="rect">
            <a:avLst/>
          </a:prstGeom>
          <a:blipFill>
            <a:blip r:embed="rId5" cstate="print"/>
            <a:stretch>
              <a:fillRect/>
            </a:stretch>
          </a:blipFill>
        </p:spPr>
        <p:txBody>
          <a:bodyPr wrap="square" lIns="0" tIns="0" rIns="0" bIns="0" rtlCol="0">
            <a:noAutofit/>
          </a:bodyPr>
          <a:lstStyle/>
          <a:p/>
        </p:txBody>
      </p:sp>
      <p:sp>
        <p:nvSpPr>
          <p:cNvPr id="21" name="bk object 21"/>
          <p:cNvSpPr/>
          <p:nvPr/>
        </p:nvSpPr>
        <p:spPr>
          <a:xfrm>
            <a:off x="11417300" y="6337300"/>
            <a:ext cx="342900" cy="228600"/>
          </a:xfrm>
          <a:custGeom>
            <a:avLst/>
            <a:gdLst/>
            <a:ahLst/>
            <a:cxnLst/>
            <a:rect l="l" t="t" r="r" b="b"/>
            <a:pathLst>
              <a:path w="342900" h="228600">
                <a:moveTo>
                  <a:pt x="0" y="0"/>
                </a:moveTo>
                <a:lnTo>
                  <a:pt x="342900" y="0"/>
                </a:lnTo>
                <a:lnTo>
                  <a:pt x="342900" y="228600"/>
                </a:lnTo>
                <a:lnTo>
                  <a:pt x="0" y="228600"/>
                </a:lnTo>
                <a:lnTo>
                  <a:pt x="0" y="0"/>
                </a:lnTo>
                <a:close/>
              </a:path>
            </a:pathLst>
          </a:custGeom>
          <a:solidFill>
            <a:srgbClr val="FFFFFF"/>
          </a:solidFill>
        </p:spPr>
        <p:txBody>
          <a:bodyPr wrap="square" lIns="0" tIns="0" rIns="0" bIns="0" rtlCol="0">
            <a:noAutofit/>
          </a:bodyPr>
          <a:lstStyle/>
          <a:p/>
        </p:txBody>
      </p:sp>
      <p:sp>
        <p:nvSpPr>
          <p:cNvPr id="22" name="bk object 22"/>
          <p:cNvSpPr/>
          <p:nvPr/>
        </p:nvSpPr>
        <p:spPr>
          <a:xfrm>
            <a:off x="11417300" y="6337300"/>
            <a:ext cx="342900" cy="228600"/>
          </a:xfrm>
          <a:custGeom>
            <a:avLst/>
            <a:gdLst/>
            <a:ahLst/>
            <a:cxnLst/>
            <a:rect l="l" t="t" r="r" b="b"/>
            <a:pathLst>
              <a:path w="342900" h="228600">
                <a:moveTo>
                  <a:pt x="0" y="0"/>
                </a:moveTo>
                <a:lnTo>
                  <a:pt x="342900" y="0"/>
                </a:lnTo>
                <a:lnTo>
                  <a:pt x="342900" y="228600"/>
                </a:lnTo>
                <a:lnTo>
                  <a:pt x="0" y="228600"/>
                </a:lnTo>
                <a:lnTo>
                  <a:pt x="0" y="0"/>
                </a:lnTo>
                <a:close/>
              </a:path>
            </a:pathLst>
          </a:custGeom>
          <a:ln w="25400">
            <a:solidFill>
              <a:srgbClr val="FFFFFF"/>
            </a:solidFill>
          </a:ln>
        </p:spPr>
        <p:txBody>
          <a:bodyPr wrap="square" lIns="0" tIns="0" rIns="0" bIns="0" rtlCol="0">
            <a:noAutofit/>
          </a:bodyPr>
          <a:lstStyle/>
          <a:p/>
        </p:txBody>
      </p:sp>
      <p:sp>
        <p:nvSpPr>
          <p:cNvPr id="23" name="bk object 23"/>
          <p:cNvSpPr/>
          <p:nvPr/>
        </p:nvSpPr>
        <p:spPr>
          <a:xfrm>
            <a:off x="266700" y="304800"/>
            <a:ext cx="1257300" cy="292100"/>
          </a:xfrm>
          <a:prstGeom prst="rect">
            <a:avLst/>
          </a:prstGeom>
          <a:blipFill>
            <a:blip r:embed="rId6" cstate="print"/>
            <a:stretch>
              <a:fillRect/>
            </a:stretch>
          </a:blipFill>
        </p:spPr>
        <p:txBody>
          <a:bodyPr wrap="square" lIns="0" tIns="0" rIns="0" bIns="0" rtlCol="0">
            <a:noAutofit/>
          </a:bodyPr>
          <a:lstStyle/>
          <a:p/>
        </p:txBody>
      </p:sp>
      <p:sp>
        <p:nvSpPr>
          <p:cNvPr id="24" name="bk object 24"/>
          <p:cNvSpPr/>
          <p:nvPr/>
        </p:nvSpPr>
        <p:spPr>
          <a:xfrm>
            <a:off x="1676400" y="203200"/>
            <a:ext cx="1206500" cy="482600"/>
          </a:xfrm>
          <a:prstGeom prst="rect">
            <a:avLst/>
          </a:prstGeom>
          <a:blipFill>
            <a:blip r:embed="rId7" cstate="print"/>
            <a:stretch>
              <a:fillRect/>
            </a:stretch>
          </a:blipFill>
        </p:spPr>
        <p:txBody>
          <a:bodyPr wrap="square" lIns="0" tIns="0" rIns="0" bIns="0" rtlCol="0">
            <a:noAutofit/>
          </a:bodyPr>
          <a:lstStyle/>
          <a:p/>
        </p:txBody>
      </p:sp>
      <p:sp>
        <p:nvSpPr>
          <p:cNvPr id="25" name="bk object 25"/>
          <p:cNvSpPr/>
          <p:nvPr/>
        </p:nvSpPr>
        <p:spPr>
          <a:xfrm>
            <a:off x="1631950" y="311150"/>
            <a:ext cx="1" cy="294029"/>
          </a:xfrm>
          <a:custGeom>
            <a:avLst/>
            <a:gdLst/>
            <a:ahLst/>
            <a:cxnLst/>
            <a:rect l="l" t="t" r="r" b="b"/>
            <a:pathLst>
              <a:path w="1" h="294029">
                <a:moveTo>
                  <a:pt x="0" y="0"/>
                </a:moveTo>
                <a:lnTo>
                  <a:pt x="1" y="294029"/>
                </a:lnTo>
              </a:path>
            </a:pathLst>
          </a:custGeom>
          <a:ln w="12700">
            <a:solidFill>
              <a:srgbClr val="000000"/>
            </a:solidFill>
          </a:ln>
        </p:spPr>
        <p:txBody>
          <a:bodyPr wrap="square" lIns="0" tIns="0" rIns="0" bIns="0" rtlCol="0">
            <a:noAutofit/>
          </a:bodyPr>
          <a:lstStyle/>
          <a:p/>
        </p:txBody>
      </p:sp>
      <p:sp>
        <p:nvSpPr>
          <p:cNvPr id="26" name="bk object 26"/>
          <p:cNvSpPr/>
          <p:nvPr/>
        </p:nvSpPr>
        <p:spPr>
          <a:xfrm>
            <a:off x="2755900" y="1841500"/>
            <a:ext cx="9436100" cy="2578100"/>
          </a:xfrm>
          <a:prstGeom prst="rect">
            <a:avLst/>
          </a:prstGeom>
          <a:blipFill>
            <a:blip r:embed="rId8" cstate="print"/>
            <a:stretch>
              <a:fillRect/>
            </a:stretch>
          </a:blipFill>
        </p:spPr>
        <p:txBody>
          <a:bodyPr wrap="square" lIns="0" tIns="0" rIns="0" bIns="0" rtlCol="0">
            <a:noAutofit/>
          </a:bodyPr>
          <a:lstStyle/>
          <a:p/>
        </p:txBody>
      </p:sp>
      <p:sp>
        <p:nvSpPr>
          <p:cNvPr id="27" name="bk object 27"/>
          <p:cNvSpPr/>
          <p:nvPr/>
        </p:nvSpPr>
        <p:spPr>
          <a:xfrm>
            <a:off x="4902200" y="2260600"/>
            <a:ext cx="7289800" cy="2032000"/>
          </a:xfrm>
          <a:prstGeom prst="rect">
            <a:avLst/>
          </a:prstGeom>
          <a:blipFill>
            <a:blip r:embed="rId9" cstate="print"/>
            <a:stretch>
              <a:fillRect/>
            </a:stretch>
          </a:blipFill>
        </p:spPr>
        <p:txBody>
          <a:bodyPr wrap="square" lIns="0" tIns="0" rIns="0" bIns="0" rtlCol="0">
            <a:noAutofit/>
          </a:bodyPr>
          <a:lstStyle/>
          <a:p/>
        </p:txBody>
      </p:sp>
      <p:sp>
        <p:nvSpPr>
          <p:cNvPr id="2" name="Holder 2"/>
          <p:cNvSpPr>
            <a:spLocks noGrp="1"/>
          </p:cNvSpPr>
          <p:nvPr>
            <p:ph type="title"/>
          </p:nvPr>
        </p:nvSpPr>
        <p:spPr>
          <a:xfrm>
            <a:off x="234619" y="266700"/>
            <a:ext cx="11722761" cy="486988"/>
          </a:xfrm>
          <a:prstGeom prst="rect">
            <a:avLst/>
          </a:prstGeom>
        </p:spPr>
        <p:txBody>
          <a:bodyPr lIns="0" tIns="0" rIns="0" bIns="0"/>
          <a:lstStyle/>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fld>
            <a:endParaRPr lang="en-US" smtClean="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fld>
            <a:endParaRPr lang="en-US" smtClean="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Holder 3"/>
          <p:cNvSpPr>
            <a:spLocks noGrp="1"/>
          </p:cNvSpPr>
          <p:nvPr>
            <p:ph type="body" idx="1"/>
          </p:nvPr>
        </p:nvSpPr>
        <p:spPr>
          <a:xfrm>
            <a:off x="339696" y="1143000"/>
            <a:ext cx="10972799" cy="4526280"/>
          </a:xfrm>
          <a:prstGeom prst="rect">
            <a:avLst/>
          </a:prstGeom>
        </p:spPr>
        <p:txBody>
          <a:bodyPr wrap="square" lIns="0" tIns="0" rIns="0" bIns="0">
            <a:noAutofit/>
          </a:bodyPr>
          <a:lstStyle/>
          <a:p>
            <a:endParaRPr dirty="0"/>
          </a:p>
        </p:txBody>
      </p:sp>
      <p:sp>
        <p:nvSpPr>
          <p:cNvPr id="4" name="Holder 4"/>
          <p:cNvSpPr>
            <a:spLocks noGrp="1"/>
          </p:cNvSpPr>
          <p:nvPr>
            <p:ph type="ftr" sz="quarter" idx="5"/>
          </p:nvPr>
        </p:nvSpPr>
        <p:spPr>
          <a:xfrm>
            <a:off x="4145280" y="6377940"/>
            <a:ext cx="3901439" cy="342900"/>
          </a:xfrm>
          <a:prstGeom prst="rect">
            <a:avLst/>
          </a:prstGeom>
        </p:spPr>
        <p:txBody>
          <a:bodyPr wrap="square" lIns="0" tIns="0" rIns="0" bIns="0">
            <a:noAutofit/>
          </a:bodyPr>
          <a:lstStyle>
            <a:lvl1pPr algn="ctr">
              <a:defRPr>
                <a:solidFill>
                  <a:schemeClr val="tx1">
                    <a:tint val="75000"/>
                  </a:schemeClr>
                </a:solidFill>
              </a:defRPr>
            </a:lvl1pPr>
          </a:lstStyle>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noAutofit/>
          </a:bodyPr>
          <a:lstStyle>
            <a:lvl1pPr algn="l">
              <a:defRPr>
                <a:solidFill>
                  <a:schemeClr val="tx1">
                    <a:tint val="75000"/>
                  </a:schemeClr>
                </a:solidFill>
              </a:defRPr>
            </a:lvl1pPr>
          </a:lstStyle>
          <a:p>
            <a:fld id="{1D8BD707-D9CF-40AE-B4C6-C98DA3205C09}" type="datetimeFigureOut">
              <a:rPr lang="en-US" smtClean="0"/>
            </a:fld>
            <a:endParaRPr lang="en-US" smtClean="0"/>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noAutofit/>
          </a:bodyPr>
          <a:lstStyle>
            <a:lvl1pPr algn="r">
              <a:defRPr>
                <a:solidFill>
                  <a:schemeClr val="tx1">
                    <a:tint val="75000"/>
                  </a:schemeClr>
                </a:solidFill>
              </a:defRPr>
            </a:lvl1pPr>
          </a:lstStyle>
          <a:p>
            <a:fld id="{B6F15528-21DE-4FAA-801E-634DDDAF4B2B}" type="slidenum">
              <a:rPr/>
            </a:fld>
            <a:endParaRPr/>
          </a:p>
        </p:txBody>
      </p:sp>
      <p:sp>
        <p:nvSpPr>
          <p:cNvPr id="7" name="矩形 6"/>
          <p:cNvSpPr/>
          <p:nvPr userDrawn="1"/>
        </p:nvSpPr>
        <p:spPr bwMode="auto">
          <a:xfrm>
            <a:off x="199951" y="186273"/>
            <a:ext cx="105001" cy="5079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zh-CN" altLang="en-US" sz="2800" b="1">
              <a:solidFill>
                <a:schemeClr val="bg1"/>
              </a:solidFill>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image" Target="../media/image18.png"/><Relationship Id="rId7" Type="http://schemas.openxmlformats.org/officeDocument/2006/relationships/image" Target="../media/image17.png"/><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image" Target="../media/image11.jpe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image" Target="../media/image34.jpe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3.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5.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microsoft.com/office/2007/relationships/hdphoto" Target="../media/image28.wdp"/><Relationship Id="rId2" Type="http://schemas.openxmlformats.org/officeDocument/2006/relationships/image" Target="../media/image27.png"/><Relationship Id="rId1" Type="http://schemas.openxmlformats.org/officeDocument/2006/relationships/image" Target="../media/image26.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1.png"/><Relationship Id="rId1" Type="http://schemas.openxmlformats.org/officeDocument/2006/relationships/image" Target="../media/image30.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2.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8000"/>
          </a:xfrm>
          <a:prstGeom prst="rect">
            <a:avLst/>
          </a:prstGeom>
          <a:blipFill>
            <a:blip r:embed="rId1" cstate="print"/>
            <a:stretch>
              <a:fillRect/>
            </a:stretch>
          </a:blipFill>
        </p:spPr>
        <p:txBody>
          <a:bodyPr wrap="square" lIns="0" tIns="0" rIns="0" bIns="0" rtlCol="0">
            <a:noAutofit/>
          </a:bodyPr>
          <a:lstStyle/>
          <a:p/>
        </p:txBody>
      </p:sp>
      <p:sp>
        <p:nvSpPr>
          <p:cNvPr id="3" name="object 3"/>
          <p:cNvSpPr/>
          <p:nvPr/>
        </p:nvSpPr>
        <p:spPr>
          <a:xfrm>
            <a:off x="11887200" y="5257800"/>
            <a:ext cx="101600" cy="1219200"/>
          </a:xfrm>
          <a:prstGeom prst="rect">
            <a:avLst/>
          </a:prstGeom>
          <a:blipFill>
            <a:blip r:embed="rId2" cstate="print"/>
            <a:stretch>
              <a:fillRect/>
            </a:stretch>
          </a:blipFill>
        </p:spPr>
        <p:txBody>
          <a:bodyPr wrap="square" lIns="0" tIns="0" rIns="0" bIns="0" rtlCol="0">
            <a:noAutofit/>
          </a:bodyPr>
          <a:lstStyle/>
          <a:p/>
        </p:txBody>
      </p:sp>
      <p:sp>
        <p:nvSpPr>
          <p:cNvPr id="4" name="object 4"/>
          <p:cNvSpPr/>
          <p:nvPr/>
        </p:nvSpPr>
        <p:spPr>
          <a:xfrm>
            <a:off x="0" y="0"/>
            <a:ext cx="12192000" cy="6857999"/>
          </a:xfrm>
          <a:prstGeom prst="rect">
            <a:avLst/>
          </a:prstGeom>
          <a:blipFill>
            <a:blip r:embed="rId3" cstate="print"/>
            <a:stretch>
              <a:fillRect/>
            </a:stretch>
          </a:blipFill>
        </p:spPr>
        <p:txBody>
          <a:bodyPr wrap="square" lIns="0" tIns="0" rIns="0" bIns="0" rtlCol="0">
            <a:noAutofit/>
          </a:bodyPr>
          <a:lstStyle/>
          <a:p/>
        </p:txBody>
      </p:sp>
      <p:sp>
        <p:nvSpPr>
          <p:cNvPr id="5" name="object 5"/>
          <p:cNvSpPr/>
          <p:nvPr/>
        </p:nvSpPr>
        <p:spPr>
          <a:xfrm>
            <a:off x="266700" y="254000"/>
            <a:ext cx="1003300" cy="241300"/>
          </a:xfrm>
          <a:prstGeom prst="rect">
            <a:avLst/>
          </a:prstGeom>
          <a:blipFill>
            <a:blip r:embed="rId4" cstate="print"/>
            <a:stretch>
              <a:fillRect/>
            </a:stretch>
          </a:blipFill>
        </p:spPr>
        <p:txBody>
          <a:bodyPr wrap="square" lIns="0" tIns="0" rIns="0" bIns="0" rtlCol="0">
            <a:noAutofit/>
          </a:bodyPr>
          <a:lstStyle/>
          <a:p/>
        </p:txBody>
      </p:sp>
      <p:sp>
        <p:nvSpPr>
          <p:cNvPr id="6" name="object 6"/>
          <p:cNvSpPr/>
          <p:nvPr/>
        </p:nvSpPr>
        <p:spPr>
          <a:xfrm>
            <a:off x="1384300" y="165100"/>
            <a:ext cx="965200" cy="393700"/>
          </a:xfrm>
          <a:prstGeom prst="rect">
            <a:avLst/>
          </a:prstGeom>
          <a:blipFill>
            <a:blip r:embed="rId5" cstate="print"/>
            <a:stretch>
              <a:fillRect/>
            </a:stretch>
          </a:blipFill>
        </p:spPr>
        <p:txBody>
          <a:bodyPr wrap="square" lIns="0" tIns="0" rIns="0" bIns="0" rtlCol="0">
            <a:noAutofit/>
          </a:bodyPr>
          <a:lstStyle/>
          <a:p/>
        </p:txBody>
      </p:sp>
      <p:sp>
        <p:nvSpPr>
          <p:cNvPr id="7" name="object 7"/>
          <p:cNvSpPr/>
          <p:nvPr/>
        </p:nvSpPr>
        <p:spPr>
          <a:xfrm>
            <a:off x="1352550" y="260350"/>
            <a:ext cx="1" cy="233822"/>
          </a:xfrm>
          <a:custGeom>
            <a:avLst/>
            <a:gdLst/>
            <a:ahLst/>
            <a:cxnLst/>
            <a:rect l="l" t="t" r="r" b="b"/>
            <a:pathLst>
              <a:path w="1" h="233822">
                <a:moveTo>
                  <a:pt x="0" y="0"/>
                </a:moveTo>
                <a:lnTo>
                  <a:pt x="1" y="233822"/>
                </a:lnTo>
              </a:path>
            </a:pathLst>
          </a:custGeom>
          <a:ln w="12700">
            <a:solidFill>
              <a:srgbClr val="7F7F7F"/>
            </a:solidFill>
          </a:ln>
        </p:spPr>
        <p:txBody>
          <a:bodyPr wrap="square" lIns="0" tIns="0" rIns="0" bIns="0" rtlCol="0">
            <a:noAutofit/>
          </a:bodyPr>
          <a:lstStyle/>
          <a:p/>
        </p:txBody>
      </p:sp>
      <p:sp>
        <p:nvSpPr>
          <p:cNvPr id="8" name="object 8"/>
          <p:cNvSpPr/>
          <p:nvPr/>
        </p:nvSpPr>
        <p:spPr>
          <a:xfrm>
            <a:off x="2768600" y="4660900"/>
            <a:ext cx="9398000" cy="2057400"/>
          </a:xfrm>
          <a:prstGeom prst="rect">
            <a:avLst/>
          </a:prstGeom>
          <a:blipFill>
            <a:blip r:embed="rId6" cstate="print"/>
            <a:stretch>
              <a:fillRect/>
            </a:stretch>
          </a:blipFill>
        </p:spPr>
        <p:txBody>
          <a:bodyPr wrap="square" lIns="0" tIns="0" rIns="0" bIns="0" rtlCol="0">
            <a:noAutofit/>
          </a:bodyPr>
          <a:lstStyle/>
          <a:p/>
        </p:txBody>
      </p:sp>
      <p:sp>
        <p:nvSpPr>
          <p:cNvPr id="9" name="object 9"/>
          <p:cNvSpPr/>
          <p:nvPr/>
        </p:nvSpPr>
        <p:spPr>
          <a:xfrm>
            <a:off x="2705100" y="4483100"/>
            <a:ext cx="9486900" cy="2374900"/>
          </a:xfrm>
          <a:prstGeom prst="rect">
            <a:avLst/>
          </a:prstGeom>
          <a:blipFill>
            <a:blip r:embed="rId7" cstate="print"/>
            <a:stretch>
              <a:fillRect/>
            </a:stretch>
          </a:blipFill>
        </p:spPr>
        <p:txBody>
          <a:bodyPr wrap="square" lIns="0" tIns="0" rIns="0" bIns="0" rtlCol="0">
            <a:noAutofit/>
          </a:bodyPr>
          <a:lstStyle/>
          <a:p/>
        </p:txBody>
      </p:sp>
      <p:sp>
        <p:nvSpPr>
          <p:cNvPr id="10" name="object 10"/>
          <p:cNvSpPr txBox="1"/>
          <p:nvPr/>
        </p:nvSpPr>
        <p:spPr>
          <a:xfrm>
            <a:off x="3177353" y="4711700"/>
            <a:ext cx="8826500" cy="1840230"/>
          </a:xfrm>
          <a:prstGeom prst="rect">
            <a:avLst/>
          </a:prstGeom>
        </p:spPr>
        <p:txBody>
          <a:bodyPr vert="horz" wrap="square" lIns="0" tIns="0" rIns="0" bIns="0" rtlCol="0">
            <a:noAutofit/>
          </a:bodyPr>
          <a:lstStyle/>
          <a:p>
            <a:pPr marL="12700">
              <a:lnSpc>
                <a:spcPct val="100000"/>
              </a:lnSpc>
            </a:pPr>
            <a:r>
              <a:rPr sz="6000" spc="300" dirty="0" smtClean="0">
                <a:solidFill>
                  <a:srgbClr val="FFFFFF"/>
                </a:solidFill>
                <a:latin typeface="Microsoft YaHei UI" panose="020B0503020204020204" charset="-122"/>
                <a:cs typeface="Microsoft YaHei UI" panose="020B0503020204020204" charset="-122"/>
              </a:rPr>
              <a:t>紧随冬奥步伐快速发展的</a:t>
            </a:r>
            <a:endParaRPr sz="6000" dirty="0">
              <a:latin typeface="Microsoft YaHei UI" panose="020B0503020204020204" charset="-122"/>
              <a:cs typeface="Microsoft YaHei UI" panose="020B0503020204020204" charset="-122"/>
            </a:endParaRPr>
          </a:p>
          <a:p>
            <a:pPr marL="4013200">
              <a:lnSpc>
                <a:spcPct val="100000"/>
              </a:lnSpc>
            </a:pPr>
            <a:r>
              <a:rPr sz="6000" spc="300" dirty="0" smtClean="0">
                <a:solidFill>
                  <a:srgbClr val="FFFFFF"/>
                </a:solidFill>
                <a:latin typeface="Microsoft YaHei UI" panose="020B0503020204020204" charset="-122"/>
                <a:cs typeface="Microsoft YaHei UI" panose="020B0503020204020204" charset="-122"/>
              </a:rPr>
              <a:t>万科冰雪业务</a:t>
            </a:r>
            <a:endParaRPr sz="6000" dirty="0">
              <a:latin typeface="Microsoft YaHei UI" panose="020B0503020204020204" charset="-122"/>
              <a:cs typeface="Microsoft YaHei UI" panose="020B0503020204020204" charset="-122"/>
            </a:endParaRPr>
          </a:p>
        </p:txBody>
      </p:sp>
      <p:sp>
        <p:nvSpPr>
          <p:cNvPr id="11" name="object 11"/>
          <p:cNvSpPr/>
          <p:nvPr/>
        </p:nvSpPr>
        <p:spPr>
          <a:xfrm>
            <a:off x="241300" y="5880100"/>
            <a:ext cx="2374900" cy="838200"/>
          </a:xfrm>
          <a:prstGeom prst="rect">
            <a:avLst/>
          </a:prstGeom>
          <a:blipFill>
            <a:blip r:embed="rId8" cstate="print"/>
            <a:stretch>
              <a:fillRect/>
            </a:stretch>
          </a:blipFill>
        </p:spPr>
        <p:txBody>
          <a:bodyPr wrap="square" lIns="0" tIns="0" rIns="0" bIns="0" rtlCol="0">
            <a:noAutofit/>
          </a:bodyPr>
          <a:lstStyle/>
          <a:p/>
        </p:txBody>
      </p:sp>
      <p:sp>
        <p:nvSpPr>
          <p:cNvPr id="13" name="object 13"/>
          <p:cNvSpPr txBox="1"/>
          <p:nvPr/>
        </p:nvSpPr>
        <p:spPr>
          <a:xfrm>
            <a:off x="342980" y="5943600"/>
            <a:ext cx="2082800" cy="642620"/>
          </a:xfrm>
          <a:prstGeom prst="rect">
            <a:avLst/>
          </a:prstGeom>
        </p:spPr>
        <p:txBody>
          <a:bodyPr vert="horz" wrap="square" lIns="0" tIns="0" rIns="0" bIns="0" rtlCol="0">
            <a:noAutofit/>
          </a:bodyPr>
          <a:lstStyle/>
          <a:p>
            <a:pPr marL="12700">
              <a:lnSpc>
                <a:spcPct val="100000"/>
              </a:lnSpc>
            </a:pPr>
            <a:endParaRPr sz="1800" dirty="0">
              <a:latin typeface="Microsoft YaHei UI" panose="020B0503020204020204" charset="-122"/>
              <a:cs typeface="Microsoft YaHei UI" panose="020B050302020402020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6"/>
          <p:cNvSpPr txBox="1"/>
          <p:nvPr/>
        </p:nvSpPr>
        <p:spPr>
          <a:xfrm>
            <a:off x="339696" y="186273"/>
            <a:ext cx="10515600" cy="573611"/>
          </a:xfrm>
          <a:prstGeom prst="rect">
            <a:avLst/>
          </a:prstGeom>
        </p:spPr>
        <p:txBody>
          <a:bodyPr/>
          <a:lstStyle>
            <a:lvl1pPr algn="l" defTabSz="914400" rtl="0" eaLnBrk="0" fontAlgn="base" latinLnBrk="0" hangingPunct="0">
              <a:lnSpc>
                <a:spcPct val="90000"/>
              </a:lnSpc>
              <a:spcBef>
                <a:spcPct val="0"/>
              </a:spcBef>
              <a:spcAft>
                <a:spcPct val="0"/>
              </a:spcAft>
              <a:buNone/>
              <a:defRPr lang="zh-CN" altLang="en-US" sz="2800" b="1" kern="1200" dirty="0">
                <a:solidFill>
                  <a:srgbClr val="C00000"/>
                </a:solidFill>
                <a:latin typeface="楷体" panose="02010609060101010101" pitchFamily="49" charset="-122"/>
                <a:ea typeface="楷体" panose="02010609060101010101" pitchFamily="49" charset="-122"/>
                <a:cs typeface="+mn-cs"/>
              </a:defRPr>
            </a:lvl1pPr>
          </a:lstStyle>
          <a:p>
            <a:r>
              <a:rPr lang="zh-CN" altLang="en-US" sz="2400" dirty="0" smtClean="0">
                <a:latin typeface="微软雅黑" panose="020B0503020204020204" pitchFamily="34" charset="-122"/>
                <a:ea typeface="微软雅黑" panose="020B0503020204020204" pitchFamily="34" charset="-122"/>
              </a:rPr>
              <a:t>雪场环境展示</a:t>
            </a:r>
            <a:endParaRPr lang="zh-CN" altLang="en-US" sz="24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424900" y="3712505"/>
            <a:ext cx="3239999" cy="2430000"/>
          </a:xfrm>
          <a:prstGeom prst="rect">
            <a:avLst/>
          </a:prstGeom>
          <a:ln>
            <a:noFill/>
          </a:ln>
          <a:effectLst>
            <a:outerShdw blurRad="292100" dist="139700" dir="2700000" algn="tl" rotWithShape="0">
              <a:srgbClr val="333333">
                <a:alpha val="65000"/>
              </a:srgbClr>
            </a:outerShdw>
          </a:effectLst>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53824" y="1069706"/>
            <a:ext cx="3240000" cy="2430000"/>
          </a:xfrm>
          <a:prstGeom prst="rect">
            <a:avLst/>
          </a:prstGeom>
          <a:ln>
            <a:noFill/>
          </a:ln>
          <a:effectLst>
            <a:outerShdw blurRad="292100" dist="139700" dir="2700000" algn="tl" rotWithShape="0">
              <a:srgbClr val="333333">
                <a:alpha val="65000"/>
              </a:srgbClr>
            </a:outerShdw>
          </a:effectLst>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899" y="1069706"/>
            <a:ext cx="3240000" cy="2430000"/>
          </a:xfrm>
          <a:prstGeom prst="rect">
            <a:avLst/>
          </a:prstGeom>
          <a:ln>
            <a:noFill/>
          </a:ln>
          <a:effectLst>
            <a:outerShdw blurRad="292100" dist="139700" dir="2700000" algn="tl" rotWithShape="0">
              <a:srgbClr val="333333">
                <a:alpha val="65000"/>
              </a:srgbClr>
            </a:outerShdw>
          </a:effectLst>
        </p:spPr>
      </p:pic>
      <p:pic>
        <p:nvPicPr>
          <p:cNvPr id="9" name="图片 8"/>
          <p:cNvPicPr/>
          <p:nvPr/>
        </p:nvPicPr>
        <p:blipFill rotWithShape="1">
          <a:blip r:embed="rId4" cstate="print">
            <a:extLst>
              <a:ext uri="{28A0092B-C50C-407E-A947-70E740481C1C}">
                <a14:useLocalDpi xmlns:a14="http://schemas.microsoft.com/office/drawing/2010/main" val="0"/>
              </a:ext>
            </a:extLst>
          </a:blip>
          <a:srcRect l="2164" t="31171" r="1758" b="53149"/>
          <a:stretch>
            <a:fillRect/>
          </a:stretch>
        </p:blipFill>
        <p:spPr>
          <a:xfrm>
            <a:off x="882749" y="1069706"/>
            <a:ext cx="3240000" cy="2430000"/>
          </a:xfrm>
          <a:prstGeom prst="rect">
            <a:avLst/>
          </a:prstGeom>
          <a:ln>
            <a:noFill/>
          </a:ln>
          <a:effectLst>
            <a:outerShdw blurRad="292100" dist="139700" dir="2700000" algn="tl" rotWithShape="0">
              <a:srgbClr val="333333">
                <a:alpha val="65000"/>
              </a:srgbClr>
            </a:outerShdw>
          </a:effectLst>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2749" y="3712505"/>
            <a:ext cx="3239999" cy="2430000"/>
          </a:xfrm>
          <a:prstGeom prst="rect">
            <a:avLst/>
          </a:prstGeom>
          <a:ln>
            <a:noFill/>
          </a:ln>
          <a:effectLst>
            <a:outerShdw blurRad="292100" dist="139700" dir="2700000" algn="tl" rotWithShape="0">
              <a:srgbClr val="333333">
                <a:alpha val="65000"/>
              </a:srgbClr>
            </a:outerShdw>
          </a:effectLst>
        </p:spPr>
      </p:pic>
      <p:pic>
        <p:nvPicPr>
          <p:cNvPr id="12" name="图片 11"/>
          <p:cNvPicPr/>
          <p:nvPr/>
        </p:nvPicPr>
        <p:blipFill>
          <a:blip r:embed="rId6" cstate="print">
            <a:extLst>
              <a:ext uri="{28A0092B-C50C-407E-A947-70E740481C1C}">
                <a14:useLocalDpi xmlns:a14="http://schemas.microsoft.com/office/drawing/2010/main" val="0"/>
              </a:ext>
            </a:extLst>
          </a:blip>
          <a:stretch>
            <a:fillRect/>
          </a:stretch>
        </p:blipFill>
        <p:spPr>
          <a:xfrm>
            <a:off x="4653824" y="3712505"/>
            <a:ext cx="3240000" cy="2430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path>
            </a:pathLst>
          </a:custGeom>
          <a:solidFill>
            <a:srgbClr val="000000"/>
          </a:solidFill>
        </p:spPr>
        <p:txBody>
          <a:bodyPr wrap="square" lIns="0" tIns="0" rIns="0" bIns="0" rtlCol="0">
            <a:noAutofit/>
          </a:bodyPr>
          <a:lstStyle/>
          <a:p/>
        </p:txBody>
      </p:sp>
      <p:sp>
        <p:nvSpPr>
          <p:cNvPr id="3" name="object 3"/>
          <p:cNvSpPr/>
          <p:nvPr/>
        </p:nvSpPr>
        <p:spPr>
          <a:xfrm>
            <a:off x="571500" y="457200"/>
            <a:ext cx="11239500" cy="6108700"/>
          </a:xfrm>
          <a:prstGeom prst="rect">
            <a:avLst/>
          </a:prstGeom>
          <a:blipFill>
            <a:blip r:embed="rId1" cstate="print"/>
            <a:stretch>
              <a:fillRect/>
            </a:stretch>
          </a:blipFill>
        </p:spPr>
        <p:txBody>
          <a:bodyPr wrap="square" lIns="0" tIns="0" rIns="0" bIns="0" rtlCol="0">
            <a:noAutofit/>
          </a:bodyPr>
          <a:lstStyle/>
          <a:p/>
        </p:txBody>
      </p:sp>
      <p:sp>
        <p:nvSpPr>
          <p:cNvPr id="4" name="object 4"/>
          <p:cNvSpPr/>
          <p:nvPr/>
        </p:nvSpPr>
        <p:spPr>
          <a:xfrm>
            <a:off x="0" y="5168900"/>
            <a:ext cx="4762500" cy="1689100"/>
          </a:xfrm>
          <a:prstGeom prst="rect">
            <a:avLst/>
          </a:prstGeom>
          <a:blipFill>
            <a:blip r:embed="rId2" cstate="print"/>
            <a:stretch>
              <a:fillRect/>
            </a:stretch>
          </a:blipFill>
        </p:spPr>
        <p:txBody>
          <a:bodyPr wrap="square" lIns="0" tIns="0" rIns="0" bIns="0" rtlCol="0">
            <a:noAutofit/>
          </a:bodyPr>
          <a:lstStyle/>
          <a:p/>
        </p:txBody>
      </p:sp>
      <p:sp>
        <p:nvSpPr>
          <p:cNvPr id="5" name="object 5"/>
          <p:cNvSpPr/>
          <p:nvPr/>
        </p:nvSpPr>
        <p:spPr>
          <a:xfrm>
            <a:off x="0" y="5334000"/>
            <a:ext cx="4559300" cy="1524000"/>
          </a:xfrm>
          <a:prstGeom prst="rect">
            <a:avLst/>
          </a:prstGeom>
          <a:blipFill>
            <a:blip r:embed="rId3" cstate="print"/>
            <a:stretch>
              <a:fillRect/>
            </a:stretch>
          </a:blipFill>
        </p:spPr>
        <p:txBody>
          <a:bodyPr wrap="square" lIns="0" tIns="0" rIns="0" bIns="0" rtlCol="0">
            <a:noAutofit/>
          </a:bodyPr>
          <a:lstStyle/>
          <a:p/>
        </p:txBody>
      </p:sp>
      <p:sp>
        <p:nvSpPr>
          <p:cNvPr id="6" name="object 6"/>
          <p:cNvSpPr txBox="1"/>
          <p:nvPr/>
        </p:nvSpPr>
        <p:spPr>
          <a:xfrm>
            <a:off x="95611" y="4876800"/>
            <a:ext cx="4933589" cy="1833880"/>
          </a:xfrm>
          <a:prstGeom prst="rect">
            <a:avLst/>
          </a:prstGeom>
        </p:spPr>
        <p:txBody>
          <a:bodyPr vert="horz" wrap="square" lIns="0" tIns="0" rIns="0" bIns="0" rtlCol="0">
            <a:noAutofit/>
          </a:bodyPr>
          <a:lstStyle/>
          <a:p>
            <a:pPr marL="12700">
              <a:lnSpc>
                <a:spcPct val="100000"/>
              </a:lnSpc>
              <a:tabLst>
                <a:tab pos="297815" algn="l"/>
              </a:tabLst>
            </a:pPr>
            <a:r>
              <a:rPr sz="1200" dirty="0" smtClean="0">
                <a:solidFill>
                  <a:srgbClr val="FFFFFF"/>
                </a:solidFill>
                <a:latin typeface="Arial" panose="020B0604020202020204"/>
                <a:cs typeface="Arial" panose="020B0604020202020204"/>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2014</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12</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1</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8</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3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，松花湖度假区试营</a:t>
            </a:r>
            <a:r>
              <a:rPr sz="12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业</a:t>
            </a:r>
            <a:r>
              <a:rPr sz="1200" spc="-6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 </a:t>
            </a:r>
            <a:endParaRPr sz="1200" dirty="0">
              <a:latin typeface="微软雅黑" panose="020B0503020204020204" pitchFamily="34" charset="-122"/>
              <a:ea typeface="微软雅黑" panose="020B0503020204020204" pitchFamily="34" charset="-122"/>
              <a:cs typeface="Microsoft YaHei UI" panose="020B0503020204020204" charset="-122"/>
            </a:endParaRPr>
          </a:p>
          <a:p>
            <a:pPr>
              <a:lnSpc>
                <a:spcPts val="750"/>
              </a:lnSpc>
              <a:spcBef>
                <a:spcPts val="10"/>
              </a:spcBef>
            </a:pPr>
            <a:endParaRPr sz="750" dirty="0">
              <a:latin typeface="微软雅黑" panose="020B0503020204020204" pitchFamily="34" charset="-122"/>
              <a:ea typeface="微软雅黑" panose="020B0503020204020204" pitchFamily="34" charset="-122"/>
            </a:endParaRPr>
          </a:p>
          <a:p>
            <a:pPr marL="12700">
              <a:lnSpc>
                <a:spcPct val="100000"/>
              </a:lnSpc>
              <a:tabLst>
                <a:tab pos="297815" algn="l"/>
              </a:tabLst>
            </a:pPr>
            <a:r>
              <a:rPr sz="1200" dirty="0" smtClean="0">
                <a:solidFill>
                  <a:srgbClr val="FFFFFF"/>
                </a:solidFill>
                <a:latin typeface="微软雅黑" panose="020B0503020204020204" pitchFamily="34" charset="-122"/>
                <a:ea typeface="微软雅黑" panose="020B0503020204020204" pitchFamily="34" charset="-122"/>
                <a:cs typeface="Arial" panose="020B0604020202020204"/>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2016</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01</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1</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1</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3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，万科冰雪事业部成</a:t>
            </a:r>
            <a:r>
              <a:rPr sz="12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立</a:t>
            </a:r>
            <a:r>
              <a:rPr sz="1200" spc="-6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 </a:t>
            </a:r>
            <a:endParaRPr sz="1200" dirty="0">
              <a:latin typeface="微软雅黑" panose="020B0503020204020204" pitchFamily="34" charset="-122"/>
              <a:ea typeface="微软雅黑" panose="020B0503020204020204" pitchFamily="34" charset="-122"/>
              <a:cs typeface="Microsoft YaHei UI" panose="020B0503020204020204" charset="-122"/>
            </a:endParaRPr>
          </a:p>
          <a:p>
            <a:pPr>
              <a:lnSpc>
                <a:spcPts val="650"/>
              </a:lnSpc>
              <a:spcBef>
                <a:spcPts val="10"/>
              </a:spcBef>
            </a:pPr>
            <a:endParaRPr sz="650" dirty="0">
              <a:latin typeface="微软雅黑" panose="020B0503020204020204" pitchFamily="34" charset="-122"/>
              <a:ea typeface="微软雅黑" panose="020B0503020204020204" pitchFamily="34" charset="-122"/>
            </a:endParaRPr>
          </a:p>
          <a:p>
            <a:pPr marL="12700">
              <a:lnSpc>
                <a:spcPct val="100000"/>
              </a:lnSpc>
              <a:tabLst>
                <a:tab pos="297815" algn="l"/>
              </a:tabLst>
            </a:pPr>
            <a:r>
              <a:rPr sz="1200" dirty="0" smtClean="0">
                <a:solidFill>
                  <a:srgbClr val="FFFFFF"/>
                </a:solidFill>
                <a:latin typeface="微软雅黑" panose="020B0503020204020204" pitchFamily="34" charset="-122"/>
                <a:ea typeface="微软雅黑" panose="020B0503020204020204" pitchFamily="34" charset="-122"/>
                <a:cs typeface="Arial" panose="020B0604020202020204"/>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2016</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09</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0</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9</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3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a:t>
            </a:r>
            <a:r>
              <a:rPr sz="1200" spc="300" dirty="0" err="1"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石京龙滑雪场</a:t>
            </a:r>
            <a:r>
              <a:rPr lang="zh-CN" altLang="en-US" sz="1200" spc="3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重装开业</a:t>
            </a:r>
            <a:endParaRPr sz="1200" dirty="0">
              <a:latin typeface="微软雅黑" panose="020B0503020204020204" pitchFamily="34" charset="-122"/>
              <a:ea typeface="微软雅黑" panose="020B0503020204020204" pitchFamily="34" charset="-122"/>
              <a:cs typeface="Microsoft YaHei UI" panose="020B0503020204020204" charset="-122"/>
            </a:endParaRPr>
          </a:p>
          <a:p>
            <a:pPr>
              <a:lnSpc>
                <a:spcPts val="750"/>
              </a:lnSpc>
              <a:spcBef>
                <a:spcPts val="10"/>
              </a:spcBef>
            </a:pPr>
            <a:endParaRPr sz="750" dirty="0">
              <a:latin typeface="微软雅黑" panose="020B0503020204020204" pitchFamily="34" charset="-122"/>
              <a:ea typeface="微软雅黑" panose="020B0503020204020204" pitchFamily="34" charset="-122"/>
            </a:endParaRPr>
          </a:p>
          <a:p>
            <a:pPr marL="12700">
              <a:lnSpc>
                <a:spcPct val="100000"/>
              </a:lnSpc>
              <a:tabLst>
                <a:tab pos="297815" algn="l"/>
              </a:tabLst>
            </a:pPr>
            <a:r>
              <a:rPr sz="1200" dirty="0" smtClean="0">
                <a:solidFill>
                  <a:srgbClr val="FFFFFF"/>
                </a:solidFill>
                <a:latin typeface="微软雅黑" panose="020B0503020204020204" pitchFamily="34" charset="-122"/>
                <a:ea typeface="微软雅黑" panose="020B0503020204020204" pitchFamily="34" charset="-122"/>
                <a:cs typeface="Arial" panose="020B0604020202020204"/>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2017</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09</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1</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5</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3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，汗海梁项目正式启</a:t>
            </a:r>
            <a:r>
              <a:rPr sz="12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动</a:t>
            </a:r>
            <a:r>
              <a:rPr sz="1200" spc="-6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 </a:t>
            </a:r>
            <a:endParaRPr sz="1200" dirty="0">
              <a:latin typeface="微软雅黑" panose="020B0503020204020204" pitchFamily="34" charset="-122"/>
              <a:ea typeface="微软雅黑" panose="020B0503020204020204" pitchFamily="34" charset="-122"/>
              <a:cs typeface="Microsoft YaHei UI" panose="020B0503020204020204" charset="-122"/>
            </a:endParaRPr>
          </a:p>
          <a:p>
            <a:pPr>
              <a:lnSpc>
                <a:spcPts val="750"/>
              </a:lnSpc>
              <a:spcBef>
                <a:spcPts val="10"/>
              </a:spcBef>
            </a:pPr>
            <a:endParaRPr sz="750" dirty="0">
              <a:latin typeface="微软雅黑" panose="020B0503020204020204" pitchFamily="34" charset="-122"/>
              <a:ea typeface="微软雅黑" panose="020B0503020204020204" pitchFamily="34" charset="-122"/>
            </a:endParaRPr>
          </a:p>
          <a:p>
            <a:pPr marL="12700">
              <a:lnSpc>
                <a:spcPct val="100000"/>
              </a:lnSpc>
              <a:tabLst>
                <a:tab pos="297815" algn="l"/>
              </a:tabLst>
            </a:pPr>
            <a:r>
              <a:rPr sz="1200" dirty="0" smtClean="0">
                <a:solidFill>
                  <a:srgbClr val="FFFFFF"/>
                </a:solidFill>
                <a:latin typeface="微软雅黑" panose="020B0503020204020204" pitchFamily="34" charset="-122"/>
                <a:ea typeface="微软雅黑" panose="020B0503020204020204" pitchFamily="34" charset="-122"/>
                <a:cs typeface="Arial" panose="020B0604020202020204"/>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2018</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08</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3</a:t>
            </a:r>
            <a:r>
              <a:rPr sz="1200" spc="0"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1</a:t>
            </a:r>
            <a:r>
              <a:rPr sz="1200" spc="-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sz="1200" spc="3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a:t>
            </a:r>
            <a:r>
              <a:rPr sz="1200" spc="300" dirty="0" err="1"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万科联合体中标延庆赛</a:t>
            </a:r>
            <a:r>
              <a:rPr sz="1200" spc="0" dirty="0" err="1"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区</a:t>
            </a:r>
            <a:endParaRPr lang="en-US" sz="12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endParaRPr>
          </a:p>
          <a:p>
            <a:pPr marL="12700">
              <a:lnSpc>
                <a:spcPct val="100000"/>
              </a:lnSpc>
              <a:tabLst>
                <a:tab pos="297815" algn="l"/>
              </a:tabLst>
            </a:pPr>
            <a:endParaRPr lang="en-US" sz="1200" spc="-6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endParaRPr>
          </a:p>
          <a:p>
            <a:pPr marL="12700">
              <a:tabLst>
                <a:tab pos="297815" algn="l"/>
              </a:tabLst>
            </a:pPr>
            <a:r>
              <a:rPr lang="en-US" altLang="zh-CN" sz="1200" dirty="0">
                <a:solidFill>
                  <a:srgbClr val="FFFFFF"/>
                </a:solidFill>
                <a:latin typeface="微软雅黑" panose="020B0503020204020204" pitchFamily="34" charset="-122"/>
                <a:ea typeface="微软雅黑" panose="020B0503020204020204" pitchFamily="34" charset="-122"/>
                <a:cs typeface="Arial" panose="020B0604020202020204"/>
              </a:rPr>
              <a:t>•</a:t>
            </a:r>
            <a:r>
              <a:rPr lang="en-US" altLang="zh-CN" sz="1200" spc="295" dirty="0">
                <a:solidFill>
                  <a:srgbClr val="FFFFFF"/>
                </a:solidFill>
                <a:latin typeface="微软雅黑" panose="020B0503020204020204" pitchFamily="34" charset="-122"/>
                <a:ea typeface="微软雅黑" panose="020B0503020204020204" pitchFamily="34" charset="-122"/>
                <a:cs typeface="华文细黑" panose="02010600040101010101" charset="-122"/>
              </a:rPr>
              <a:t>	</a:t>
            </a:r>
            <a:r>
              <a:rPr lang="en-US" altLang="zh-CN"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2019.10.15</a:t>
            </a:r>
            <a:r>
              <a:rPr lang="zh-CN" altLang="en-US" sz="1200" spc="295" dirty="0" smtClean="0">
                <a:solidFill>
                  <a:srgbClr val="FFFFFF"/>
                </a:solidFill>
                <a:latin typeface="微软雅黑" panose="020B0503020204020204" pitchFamily="34" charset="-122"/>
                <a:ea typeface="微软雅黑" panose="020B0503020204020204" pitchFamily="34" charset="-122"/>
                <a:cs typeface="华文细黑" panose="02010600040101010101" charset="-122"/>
              </a:rPr>
              <a:t>，</a:t>
            </a:r>
            <a:r>
              <a:rPr lang="zh-CN" altLang="en-US" sz="1200" spc="3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西山滑雪场正式营业</a:t>
            </a:r>
            <a:endParaRPr sz="1200" dirty="0">
              <a:latin typeface="微软雅黑" panose="020B0503020204020204" pitchFamily="34" charset="-122"/>
              <a:ea typeface="微软雅黑" panose="020B0503020204020204" pitchFamily="34" charset="-122"/>
              <a:cs typeface="Microsoft YaHei UI" panose="020B0503020204020204" charset="-122"/>
            </a:endParaRPr>
          </a:p>
        </p:txBody>
      </p:sp>
      <p:sp>
        <p:nvSpPr>
          <p:cNvPr id="7" name="object 7"/>
          <p:cNvSpPr/>
          <p:nvPr/>
        </p:nvSpPr>
        <p:spPr>
          <a:xfrm>
            <a:off x="266700" y="254000"/>
            <a:ext cx="1003300" cy="241300"/>
          </a:xfrm>
          <a:prstGeom prst="rect">
            <a:avLst/>
          </a:prstGeom>
          <a:blipFill>
            <a:blip r:embed="rId4" cstate="print"/>
            <a:stretch>
              <a:fillRect/>
            </a:stretch>
          </a:blipFill>
        </p:spPr>
        <p:txBody>
          <a:bodyPr wrap="square" lIns="0" tIns="0" rIns="0" bIns="0" rtlCol="0">
            <a:noAutofit/>
          </a:bodyPr>
          <a:lstStyle/>
          <a:p/>
        </p:txBody>
      </p:sp>
      <p:sp>
        <p:nvSpPr>
          <p:cNvPr id="8" name="object 8"/>
          <p:cNvSpPr/>
          <p:nvPr/>
        </p:nvSpPr>
        <p:spPr>
          <a:xfrm>
            <a:off x="1384300" y="165100"/>
            <a:ext cx="965200" cy="393700"/>
          </a:xfrm>
          <a:prstGeom prst="rect">
            <a:avLst/>
          </a:prstGeom>
          <a:blipFill>
            <a:blip r:embed="rId5" cstate="print"/>
            <a:stretch>
              <a:fillRect/>
            </a:stretch>
          </a:blipFill>
        </p:spPr>
        <p:txBody>
          <a:bodyPr wrap="square" lIns="0" tIns="0" rIns="0" bIns="0" rtlCol="0">
            <a:noAutofit/>
          </a:bodyPr>
          <a:lstStyle/>
          <a:p/>
        </p:txBody>
      </p:sp>
      <p:sp>
        <p:nvSpPr>
          <p:cNvPr id="9" name="object 9"/>
          <p:cNvSpPr/>
          <p:nvPr/>
        </p:nvSpPr>
        <p:spPr>
          <a:xfrm>
            <a:off x="1352550" y="260350"/>
            <a:ext cx="1" cy="233822"/>
          </a:xfrm>
          <a:custGeom>
            <a:avLst/>
            <a:gdLst/>
            <a:ahLst/>
            <a:cxnLst/>
            <a:rect l="l" t="t" r="r" b="b"/>
            <a:pathLst>
              <a:path w="1" h="233822">
                <a:moveTo>
                  <a:pt x="0" y="0"/>
                </a:moveTo>
                <a:lnTo>
                  <a:pt x="1" y="233822"/>
                </a:lnTo>
              </a:path>
            </a:pathLst>
          </a:custGeom>
          <a:ln w="12700">
            <a:solidFill>
              <a:srgbClr val="7F7F7F"/>
            </a:solidFill>
          </a:ln>
        </p:spPr>
        <p:txBody>
          <a:bodyPr wrap="square" lIns="0" tIns="0" rIns="0" bIns="0" rtlCol="0">
            <a:noAutofit/>
          </a:bodyPr>
          <a:lstStyle/>
          <a:p/>
        </p:txBody>
      </p:sp>
      <p:sp>
        <p:nvSpPr>
          <p:cNvPr id="10" name="椭圆 9"/>
          <p:cNvSpPr/>
          <p:nvPr/>
        </p:nvSpPr>
        <p:spPr>
          <a:xfrm>
            <a:off x="6705600" y="6226791"/>
            <a:ext cx="152400" cy="152400"/>
          </a:xfrm>
          <a:prstGeom prst="ellipse">
            <a:avLst/>
          </a:prstGeom>
          <a:solidFill>
            <a:srgbClr val="E52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343706" y="6171084"/>
            <a:ext cx="1399994" cy="230832"/>
          </a:xfrm>
          <a:prstGeom prst="rect">
            <a:avLst/>
          </a:prstGeom>
          <a:noFill/>
        </p:spPr>
        <p:txBody>
          <a:bodyPr wrap="square" rtlCol="0">
            <a:spAutoFit/>
          </a:bodyPr>
          <a:lstStyle/>
          <a:p>
            <a:pPr algn="r"/>
            <a:r>
              <a:rPr lang="zh-CN" altLang="en-US" sz="900" b="1" dirty="0">
                <a:solidFill>
                  <a:schemeClr val="bg1">
                    <a:lumMod val="50000"/>
                  </a:schemeClr>
                </a:solidFill>
                <a:latin typeface="微软雅黑" panose="020B0503020204020204" pitchFamily="34" charset="-122"/>
                <a:ea typeface="微软雅黑" panose="020B0503020204020204" pitchFamily="34" charset="-122"/>
              </a:rPr>
              <a:t>海淀温泉冰雪体育公园</a:t>
            </a:r>
            <a:endParaRPr lang="zh-CN" altLang="en-US" sz="9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椭圆 11"/>
          <p:cNvSpPr/>
          <p:nvPr/>
        </p:nvSpPr>
        <p:spPr>
          <a:xfrm>
            <a:off x="10668000" y="6592416"/>
            <a:ext cx="152400" cy="152400"/>
          </a:xfrm>
          <a:prstGeom prst="ellipse">
            <a:avLst/>
          </a:prstGeom>
          <a:solidFill>
            <a:srgbClr val="E52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0792006" y="6553200"/>
            <a:ext cx="1399994" cy="230832"/>
          </a:xfrm>
          <a:prstGeom prst="rect">
            <a:avLst/>
          </a:prstGeom>
          <a:noFill/>
        </p:spPr>
        <p:txBody>
          <a:bodyPr wrap="square" rtlCol="0">
            <a:spAutoFit/>
          </a:bodyPr>
          <a:lstStyle/>
          <a:p>
            <a:r>
              <a:rPr lang="zh-CN" altLang="en-US" sz="900" b="1" dirty="0">
                <a:solidFill>
                  <a:schemeClr val="bg1">
                    <a:lumMod val="50000"/>
                  </a:schemeClr>
                </a:solidFill>
                <a:latin typeface="微软雅黑" panose="020B0503020204020204" pitchFamily="34" charset="-122"/>
                <a:ea typeface="微软雅黑" panose="020B0503020204020204" pitchFamily="34" charset="-122"/>
              </a:rPr>
              <a:t>朝阳公园奥运沙排馆</a:t>
            </a:r>
            <a:endParaRPr lang="zh-CN" altLang="en-US" sz="900" b="1"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7999"/>
          </a:xfrm>
          <a:prstGeom prst="rect">
            <a:avLst/>
          </a:prstGeom>
          <a:blipFill>
            <a:blip r:embed="rId1" cstate="print"/>
            <a:stretch>
              <a:fillRect/>
            </a:stretch>
          </a:blipFill>
        </p:spPr>
        <p:txBody>
          <a:bodyPr wrap="square" lIns="0" tIns="0" rIns="0" bIns="0" rtlCol="0">
            <a:noAutofit/>
          </a:bodyPr>
          <a:lstStyle/>
          <a:p/>
        </p:txBody>
      </p:sp>
      <p:sp>
        <p:nvSpPr>
          <p:cNvPr id="3" name="object 3"/>
          <p:cNvSpPr txBox="1"/>
          <p:nvPr/>
        </p:nvSpPr>
        <p:spPr>
          <a:xfrm>
            <a:off x="228600" y="4267200"/>
            <a:ext cx="6622906" cy="2489200"/>
          </a:xfrm>
          <a:prstGeom prst="rect">
            <a:avLst/>
          </a:prstGeom>
        </p:spPr>
        <p:txBody>
          <a:bodyPr vert="horz" wrap="square" lIns="0" tIns="0" rIns="0" bIns="0" rtlCol="0">
            <a:noAutofit/>
          </a:bodyPr>
          <a:lstStyle/>
          <a:p>
            <a:pPr marL="184150" indent="-171450">
              <a:buFont typeface="Arial" panose="020B0604020202020204" pitchFamily="34" charset="0"/>
              <a:buChar char="•"/>
            </a:pPr>
            <a:r>
              <a:rPr sz="1000" kern="0" dirty="0" smtClean="0">
                <a:solidFill>
                  <a:srgbClr val="FFFFFF"/>
                </a:solidFill>
                <a:latin typeface="Microsoft YaHei UI" panose="020B0503020204020204" charset="-122"/>
                <a:cs typeface="Microsoft YaHei UI" panose="020B0503020204020204" charset="-122"/>
              </a:rPr>
              <a:t>万科松花湖度假区，国家4A级景区，位于吉林市东南部，距主城区15公里，距长春龙嘉国际机场86公里。</a:t>
            </a:r>
            <a:endParaRPr sz="1000" kern="0" dirty="0">
              <a:latin typeface="Microsoft YaHei UI" panose="020B0503020204020204" charset="-122"/>
              <a:cs typeface="Microsoft YaHei UI" panose="020B0503020204020204" charset="-122"/>
            </a:endParaRPr>
          </a:p>
          <a:p>
            <a:pPr marL="171450" indent="-171450">
              <a:buFont typeface="Arial" panose="020B0604020202020204" pitchFamily="34" charset="0"/>
              <a:buChar char="•"/>
            </a:pPr>
            <a:endParaRPr sz="600" kern="0" dirty="0"/>
          </a:p>
          <a:p>
            <a:pPr marL="184150" marR="52070" indent="-171450" algn="just">
              <a:buFont typeface="Arial" panose="020B0604020202020204" pitchFamily="34" charset="0"/>
              <a:buChar char="•"/>
            </a:pPr>
            <a:r>
              <a:rPr lang="zh-CN" altLang="en-US" sz="1000" kern="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万科</a:t>
            </a:r>
            <a:r>
              <a:rPr lang="zh-CN" altLang="en-US" sz="1000" kern="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松花湖致力于打造“家庭友好型”度假村，其整体规划</a:t>
            </a:r>
            <a:r>
              <a:rPr lang="en-US" altLang="zh-CN" sz="1000" kern="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20</a:t>
            </a:r>
            <a:r>
              <a:rPr lang="zh-CN" altLang="en-US" sz="1000" kern="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平方公里，配套齐全，建成的配套服务设施包括： 西武王子大饭店、青山客栈、白桦旅社、青山度假公寓、青山民宿、北美风情商业小镇、吉林</a:t>
            </a:r>
            <a:r>
              <a:rPr lang="en-US" altLang="zh-CN" sz="1000" kern="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ONE</a:t>
            </a:r>
            <a:r>
              <a:rPr lang="zh-CN" altLang="en-US" sz="1000" kern="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山顶餐厅以及 专为孩子打造的</a:t>
            </a:r>
            <a:r>
              <a:rPr lang="en-US" altLang="zh-CN" sz="1000" kern="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LSR</a:t>
            </a:r>
            <a:r>
              <a:rPr lang="zh-CN" altLang="en-US" sz="1000" kern="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儿童村</a:t>
            </a:r>
            <a:r>
              <a:rPr lang="zh-CN" altLang="en-US" sz="1000" kern="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等</a:t>
            </a:r>
            <a:r>
              <a:rPr sz="1000" kern="0" dirty="0" smtClean="0">
                <a:solidFill>
                  <a:srgbClr val="FFFFFF"/>
                </a:solidFill>
                <a:latin typeface="Microsoft YaHei UI" panose="020B0503020204020204" charset="-122"/>
                <a:cs typeface="Microsoft YaHei UI" panose="020B0503020204020204" charset="-122"/>
              </a:rPr>
              <a:t>。</a:t>
            </a:r>
            <a:endParaRPr sz="1000" kern="0" dirty="0">
              <a:latin typeface="Microsoft YaHei UI" panose="020B0503020204020204" charset="-122"/>
              <a:cs typeface="Microsoft YaHei UI" panose="020B0503020204020204" charset="-122"/>
            </a:endParaRPr>
          </a:p>
          <a:p>
            <a:pPr marL="171450" indent="-171450">
              <a:buFont typeface="Arial" panose="020B0604020202020204" pitchFamily="34" charset="0"/>
              <a:buChar char="•"/>
            </a:pPr>
            <a:endParaRPr sz="600" kern="0" dirty="0"/>
          </a:p>
          <a:p>
            <a:pPr marL="184150" marR="74295" indent="-171450" algn="just">
              <a:buFont typeface="Arial" panose="020B0604020202020204" pitchFamily="34" charset="0"/>
              <a:buChar char="•"/>
            </a:pPr>
            <a:r>
              <a:rPr sz="1000" kern="0" dirty="0" err="1" smtClean="0">
                <a:solidFill>
                  <a:srgbClr val="FFFFFF"/>
                </a:solidFill>
                <a:latin typeface="Microsoft YaHei UI" panose="020B0503020204020204" charset="-122"/>
                <a:cs typeface="Microsoft YaHei UI" panose="020B0503020204020204" charset="-122"/>
              </a:rPr>
              <a:t>滑雪场充分尊重客户需求，打造极致体验。为满足初、中、高级水平滑雪爱好者的需求，雪场内包括教学区、初</a:t>
            </a:r>
            <a:r>
              <a:rPr sz="1000" kern="0" dirty="0" smtClean="0">
                <a:solidFill>
                  <a:srgbClr val="FFFFFF"/>
                </a:solidFill>
                <a:latin typeface="Microsoft YaHei UI" panose="020B0503020204020204" charset="-122"/>
                <a:cs typeface="Microsoft YaHei UI" panose="020B0503020204020204" charset="-122"/>
              </a:rPr>
              <a:t> 级区、家庭区、滑雪公园、娱雪乐园、竞技赛道和林间滑雪等等。</a:t>
            </a:r>
            <a:endParaRPr sz="1000" kern="0" dirty="0">
              <a:latin typeface="Microsoft YaHei UI" panose="020B0503020204020204" charset="-122"/>
              <a:cs typeface="Microsoft YaHei UI" panose="020B0503020204020204" charset="-122"/>
            </a:endParaRPr>
          </a:p>
          <a:p>
            <a:pPr marL="171450" indent="-171450">
              <a:buFont typeface="Arial" panose="020B0604020202020204" pitchFamily="34" charset="0"/>
              <a:buChar char="•"/>
            </a:pPr>
            <a:endParaRPr sz="600" kern="0" dirty="0"/>
          </a:p>
          <a:p>
            <a:pPr marL="184150" marR="74295" indent="-171450" algn="just">
              <a:buFont typeface="Arial" panose="020B0604020202020204" pitchFamily="34" charset="0"/>
              <a:buChar char="•"/>
            </a:pPr>
            <a:r>
              <a:rPr sz="1000" kern="0" dirty="0" smtClean="0">
                <a:solidFill>
                  <a:srgbClr val="FFFFFF"/>
                </a:solidFill>
                <a:latin typeface="Microsoft YaHei UI" panose="020B0503020204020204" charset="-122"/>
                <a:cs typeface="Microsoft YaHei UI" panose="020B0503020204020204" charset="-122"/>
              </a:rPr>
              <a:t>“森之舞台”是万科松花湖的必去网红“打卡”景点，被誉为“全中国最高冷的建筑”，深受全球雪友青睐。因 </a:t>
            </a:r>
            <a:r>
              <a:rPr sz="1000" kern="0" dirty="0" err="1" smtClean="0">
                <a:solidFill>
                  <a:srgbClr val="FFFFFF"/>
                </a:solidFill>
                <a:latin typeface="Microsoft YaHei UI" panose="020B0503020204020204" charset="-122"/>
                <a:cs typeface="Microsoft YaHei UI" panose="020B0503020204020204" charset="-122"/>
              </a:rPr>
              <a:t>处于青山之巅，形如奇幻观景台，故得名“森之舞台</a:t>
            </a:r>
            <a:r>
              <a:rPr sz="1000" kern="0" dirty="0" smtClean="0">
                <a:solidFill>
                  <a:srgbClr val="FFFFFF"/>
                </a:solidFill>
                <a:latin typeface="Microsoft YaHei UI" panose="020B0503020204020204" charset="-122"/>
                <a:cs typeface="Microsoft YaHei UI" panose="020B0503020204020204" charset="-122"/>
              </a:rPr>
              <a:t>”。</a:t>
            </a:r>
            <a:endParaRPr lang="en-US" sz="1000" kern="0" dirty="0" smtClean="0">
              <a:solidFill>
                <a:srgbClr val="FFFFFF"/>
              </a:solidFill>
              <a:latin typeface="Microsoft YaHei UI" panose="020B0503020204020204" charset="-122"/>
              <a:cs typeface="Microsoft YaHei UI" panose="020B0503020204020204" charset="-122"/>
            </a:endParaRPr>
          </a:p>
          <a:p>
            <a:pPr marL="184150" marR="74295" indent="-171450" algn="just">
              <a:buFont typeface="Arial" panose="020B0604020202020204" pitchFamily="34" charset="0"/>
              <a:buChar char="•"/>
            </a:pPr>
            <a:endParaRPr lang="en-US" sz="1000" kern="0" dirty="0">
              <a:latin typeface="Microsoft YaHei UI" panose="020B0503020204020204" charset="-122"/>
              <a:cs typeface="Microsoft YaHei UI" panose="020B0503020204020204" charset="-122"/>
            </a:endParaRPr>
          </a:p>
          <a:p>
            <a:pPr marL="184150" marR="74295" indent="-171450" algn="just">
              <a:buFont typeface="Arial" panose="020B0604020202020204" pitchFamily="34" charset="0"/>
              <a:buChar char="•"/>
            </a:pPr>
            <a:r>
              <a:rPr sz="1000" kern="0" dirty="0" err="1" smtClean="0">
                <a:solidFill>
                  <a:srgbClr val="FFFFFF"/>
                </a:solidFill>
                <a:latin typeface="Microsoft YaHei UI" panose="020B0503020204020204" charset="-122"/>
                <a:cs typeface="Microsoft YaHei UI" panose="020B0503020204020204" charset="-122"/>
              </a:rPr>
              <a:t>该作品荣获A+Awards“专业评审奖（Jury</a:t>
            </a:r>
            <a:r>
              <a:rPr sz="1000" kern="0" dirty="0" smtClean="0">
                <a:solidFill>
                  <a:srgbClr val="FFFFFF"/>
                </a:solidFill>
                <a:latin typeface="Microsoft YaHei UI" panose="020B0503020204020204" charset="-122"/>
                <a:cs typeface="Microsoft YaHei UI" panose="020B0503020204020204" charset="-122"/>
              </a:rPr>
              <a:t> Winner）”与Pavilion奖项公众评审奖（Popular Choice Winner） 两大奖项以及DFA Silver Award、International Architecture </a:t>
            </a:r>
            <a:r>
              <a:rPr sz="1000" kern="0" dirty="0" err="1" smtClean="0">
                <a:solidFill>
                  <a:srgbClr val="FFFFFF"/>
                </a:solidFill>
                <a:latin typeface="Microsoft YaHei UI" panose="020B0503020204020204" charset="-122"/>
                <a:cs typeface="Microsoft YaHei UI" panose="020B0503020204020204" charset="-122"/>
              </a:rPr>
              <a:t>Award。万科松花湖积极开发丰富多彩的夏季项目，致力成为东北地区最受欢迎的四季山地旅游度假目的地</a:t>
            </a:r>
            <a:r>
              <a:rPr sz="1000" kern="0" dirty="0" smtClean="0">
                <a:solidFill>
                  <a:srgbClr val="FFFFFF"/>
                </a:solidFill>
                <a:latin typeface="Microsoft YaHei UI" panose="020B0503020204020204" charset="-122"/>
                <a:cs typeface="Microsoft YaHei UI" panose="020B0503020204020204" charset="-122"/>
              </a:rPr>
              <a:t>。</a:t>
            </a:r>
            <a:endParaRPr lang="en-US" sz="1000" kern="0" dirty="0" smtClean="0">
              <a:solidFill>
                <a:srgbClr val="FFFFFF"/>
              </a:solidFill>
              <a:latin typeface="Microsoft YaHei UI" panose="020B0503020204020204" charset="-122"/>
              <a:cs typeface="Microsoft YaHei UI" panose="020B0503020204020204" charset="-122"/>
            </a:endParaRPr>
          </a:p>
          <a:p>
            <a:pPr marL="184150" marR="74295" indent="-171450" algn="just">
              <a:buFont typeface="Arial" panose="020B0604020202020204" pitchFamily="34" charset="0"/>
              <a:buChar char="•"/>
            </a:pPr>
            <a:endParaRPr sz="600" kern="0" dirty="0"/>
          </a:p>
          <a:p>
            <a:pPr marL="184150" indent="-171450">
              <a:buFont typeface="Arial" panose="020B0604020202020204" pitchFamily="34" charset="0"/>
              <a:buChar char="•"/>
            </a:pPr>
            <a:r>
              <a:rPr sz="1000" kern="0" dirty="0" smtClean="0">
                <a:solidFill>
                  <a:srgbClr val="FFFFFF"/>
                </a:solidFill>
                <a:latin typeface="Microsoft YaHei UI" panose="020B0503020204020204" charset="-122"/>
                <a:cs typeface="Microsoft YaHei UI" panose="020B0503020204020204" charset="-122"/>
              </a:rPr>
              <a:t>201</a:t>
            </a:r>
            <a:r>
              <a:rPr lang="en-US" sz="1000" kern="0" dirty="0">
                <a:solidFill>
                  <a:srgbClr val="FFFFFF"/>
                </a:solidFill>
                <a:latin typeface="Microsoft YaHei UI" panose="020B0503020204020204" charset="-122"/>
                <a:cs typeface="Microsoft YaHei UI" panose="020B0503020204020204" charset="-122"/>
              </a:rPr>
              <a:t>8</a:t>
            </a:r>
            <a:r>
              <a:rPr sz="1000" kern="0" dirty="0" smtClean="0">
                <a:solidFill>
                  <a:srgbClr val="FFFFFF"/>
                </a:solidFill>
                <a:latin typeface="Microsoft YaHei UI" panose="020B0503020204020204" charset="-122"/>
                <a:cs typeface="Microsoft YaHei UI" panose="020B0503020204020204" charset="-122"/>
              </a:rPr>
              <a:t>-201</a:t>
            </a:r>
            <a:r>
              <a:rPr lang="en-US" sz="1000" kern="0" dirty="0" smtClean="0">
                <a:solidFill>
                  <a:srgbClr val="FFFFFF"/>
                </a:solidFill>
                <a:latin typeface="Microsoft YaHei UI" panose="020B0503020204020204" charset="-122"/>
                <a:cs typeface="Microsoft YaHei UI" panose="020B0503020204020204" charset="-122"/>
              </a:rPr>
              <a:t>9</a:t>
            </a:r>
            <a:r>
              <a:rPr sz="1000" kern="0" dirty="0" smtClean="0">
                <a:solidFill>
                  <a:srgbClr val="FFFFFF"/>
                </a:solidFill>
                <a:latin typeface="Microsoft YaHei UI" panose="020B0503020204020204" charset="-122"/>
                <a:cs typeface="Microsoft YaHei UI" panose="020B0503020204020204" charset="-122"/>
              </a:rPr>
              <a:t>年，万科松花湖度假区连续</a:t>
            </a:r>
            <a:r>
              <a:rPr lang="zh-CN" altLang="en-US" sz="1000" kern="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三</a:t>
            </a:r>
            <a:r>
              <a:rPr sz="1000" kern="0" dirty="0" err="1" smtClean="0">
                <a:solidFill>
                  <a:srgbClr val="FFFFFF"/>
                </a:solidFill>
                <a:latin typeface="Microsoft YaHei UI" panose="020B0503020204020204" charset="-122"/>
                <a:cs typeface="Microsoft YaHei UI" panose="020B0503020204020204" charset="-122"/>
              </a:rPr>
              <a:t>年荣获世界滑雪大奖World</a:t>
            </a:r>
            <a:r>
              <a:rPr sz="1000" kern="0" dirty="0" smtClean="0">
                <a:solidFill>
                  <a:srgbClr val="FFFFFF"/>
                </a:solidFill>
                <a:latin typeface="Microsoft YaHei UI" panose="020B0503020204020204" charset="-122"/>
                <a:cs typeface="Microsoft YaHei UI" panose="020B0503020204020204" charset="-122"/>
              </a:rPr>
              <a:t> Ski Awards“中国最佳滑雪度假区”。</a:t>
            </a:r>
            <a:endParaRPr sz="1000" kern="0" dirty="0">
              <a:latin typeface="Microsoft YaHei UI" panose="020B0503020204020204" charset="-122"/>
              <a:cs typeface="Microsoft YaHei UI" panose="020B0503020204020204" charset="-122"/>
            </a:endParaRPr>
          </a:p>
        </p:txBody>
      </p:sp>
      <p:sp>
        <p:nvSpPr>
          <p:cNvPr id="4" name="object 4"/>
          <p:cNvSpPr txBox="1"/>
          <p:nvPr/>
        </p:nvSpPr>
        <p:spPr>
          <a:xfrm>
            <a:off x="10710510" y="198755"/>
            <a:ext cx="1244600" cy="487045"/>
          </a:xfrm>
          <a:prstGeom prst="rect">
            <a:avLst/>
          </a:prstGeom>
        </p:spPr>
        <p:txBody>
          <a:bodyPr vert="horz" wrap="square" lIns="0" tIns="0" rIns="0" bIns="0" rtlCol="0">
            <a:noAutofit/>
          </a:bodyPr>
          <a:lstStyle/>
          <a:p>
            <a:pPr marL="12700">
              <a:lnSpc>
                <a:spcPts val="3835"/>
              </a:lnSpc>
            </a:pPr>
            <a:r>
              <a:rPr sz="3200" dirty="0" smtClean="0">
                <a:solidFill>
                  <a:srgbClr val="FFFFFF"/>
                </a:solidFill>
                <a:latin typeface="Microsoft YaHei UI" panose="020B0503020204020204" charset="-122"/>
                <a:cs typeface="Microsoft YaHei UI" panose="020B0503020204020204" charset="-122"/>
              </a:rPr>
              <a:t>松花湖</a:t>
            </a:r>
            <a:endParaRPr sz="3200" dirty="0">
              <a:latin typeface="Microsoft YaHei UI" panose="020B0503020204020204" charset="-122"/>
              <a:cs typeface="Microsoft YaHei UI" panose="020B0503020204020204" charset="-122"/>
            </a:endParaRPr>
          </a:p>
        </p:txBody>
      </p:sp>
      <p:sp>
        <p:nvSpPr>
          <p:cNvPr id="5" name="object 5"/>
          <p:cNvSpPr txBox="1"/>
          <p:nvPr/>
        </p:nvSpPr>
        <p:spPr>
          <a:xfrm>
            <a:off x="762000" y="793751"/>
            <a:ext cx="11193619" cy="1319108"/>
          </a:xfrm>
          <a:prstGeom prst="rect">
            <a:avLst/>
          </a:prstGeom>
        </p:spPr>
        <p:txBody>
          <a:bodyPr vert="horz" wrap="square" lIns="0" tIns="0" rIns="0" bIns="0" rtlCol="0">
            <a:noAutofit/>
          </a:bodyPr>
          <a:lstStyle/>
          <a:p>
            <a:pPr marL="12700" marR="12700" indent="3416300" algn="r">
              <a:lnSpc>
                <a:spcPts val="3360"/>
              </a:lnSpc>
            </a:pPr>
            <a:r>
              <a:rPr sz="2800" dirty="0" err="1" smtClean="0">
                <a:solidFill>
                  <a:srgbClr val="FFFFFF"/>
                </a:solidFill>
                <a:latin typeface="Microsoft YaHei UI" panose="020B0503020204020204" charset="-122"/>
                <a:cs typeface="Microsoft YaHei UI" panose="020B0503020204020204" charset="-122"/>
              </a:rPr>
              <a:t>连续</a:t>
            </a:r>
            <a:r>
              <a:rPr lang="zh-CN" altLang="en-US" sz="280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三</a:t>
            </a:r>
            <a:r>
              <a:rPr sz="2800" dirty="0" err="1" smtClean="0">
                <a:solidFill>
                  <a:srgbClr val="FFFFFF"/>
                </a:solidFill>
                <a:latin typeface="Microsoft YaHei UI" panose="020B0503020204020204" charset="-122"/>
                <a:cs typeface="Microsoft YaHei UI" panose="020B0503020204020204" charset="-122"/>
              </a:rPr>
              <a:t>年荣获世界滑雪大奖</a:t>
            </a:r>
            <a:endParaRPr lang="en-US" sz="2800" dirty="0" smtClean="0">
              <a:solidFill>
                <a:srgbClr val="FFFFFF"/>
              </a:solidFill>
              <a:latin typeface="Microsoft YaHei UI" panose="020B0503020204020204" charset="-122"/>
              <a:cs typeface="Microsoft YaHei UI" panose="020B0503020204020204" charset="-122"/>
            </a:endParaRPr>
          </a:p>
          <a:p>
            <a:pPr marL="12700" marR="12700" indent="3416300" algn="r">
              <a:lnSpc>
                <a:spcPts val="3360"/>
              </a:lnSpc>
            </a:pPr>
            <a:r>
              <a:rPr sz="2800" spc="-80" dirty="0" smtClean="0">
                <a:solidFill>
                  <a:srgbClr val="FFFFFF"/>
                </a:solidFill>
                <a:latin typeface="Microsoft YaHei UI" panose="020B0503020204020204" charset="-122"/>
                <a:cs typeface="Microsoft YaHei UI" panose="020B0503020204020204" charset="-122"/>
              </a:rPr>
              <a:t>W</a:t>
            </a:r>
            <a:r>
              <a:rPr sz="2800" spc="0" dirty="0" smtClean="0">
                <a:solidFill>
                  <a:srgbClr val="FFFFFF"/>
                </a:solidFill>
                <a:latin typeface="Microsoft YaHei UI" panose="020B0503020204020204" charset="-122"/>
                <a:cs typeface="Microsoft YaHei UI" panose="020B0503020204020204" charset="-122"/>
              </a:rPr>
              <a:t>or</a:t>
            </a:r>
            <a:r>
              <a:rPr sz="2800" spc="-5" dirty="0" smtClean="0">
                <a:solidFill>
                  <a:srgbClr val="FFFFFF"/>
                </a:solidFill>
                <a:latin typeface="Microsoft YaHei UI" panose="020B0503020204020204" charset="-122"/>
                <a:cs typeface="Microsoft YaHei UI" panose="020B0503020204020204" charset="-122"/>
              </a:rPr>
              <a:t>l</a:t>
            </a:r>
            <a:r>
              <a:rPr sz="2800" spc="0" dirty="0" smtClean="0">
                <a:solidFill>
                  <a:srgbClr val="FFFFFF"/>
                </a:solidFill>
                <a:latin typeface="Microsoft YaHei UI" panose="020B0503020204020204" charset="-122"/>
                <a:cs typeface="Microsoft YaHei UI" panose="020B0503020204020204" charset="-122"/>
              </a:rPr>
              <a:t>d</a:t>
            </a:r>
            <a:r>
              <a:rPr sz="2800" spc="5" dirty="0" smtClean="0">
                <a:solidFill>
                  <a:srgbClr val="FFFFFF"/>
                </a:solidFill>
                <a:latin typeface="Microsoft YaHei UI" panose="020B0503020204020204" charset="-122"/>
                <a:cs typeface="Microsoft YaHei UI" panose="020B0503020204020204" charset="-122"/>
              </a:rPr>
              <a:t> </a:t>
            </a:r>
            <a:r>
              <a:rPr sz="2800" spc="0" dirty="0" smtClean="0">
                <a:solidFill>
                  <a:srgbClr val="FFFFFF"/>
                </a:solidFill>
                <a:latin typeface="Microsoft YaHei UI" panose="020B0503020204020204" charset="-122"/>
                <a:cs typeface="Microsoft YaHei UI" panose="020B0503020204020204" charset="-122"/>
              </a:rPr>
              <a:t>S</a:t>
            </a:r>
            <a:r>
              <a:rPr sz="2800" spc="-5" dirty="0" smtClean="0">
                <a:solidFill>
                  <a:srgbClr val="FFFFFF"/>
                </a:solidFill>
                <a:latin typeface="Microsoft YaHei UI" panose="020B0503020204020204" charset="-122"/>
                <a:cs typeface="Microsoft YaHei UI" panose="020B0503020204020204" charset="-122"/>
              </a:rPr>
              <a:t>k</a:t>
            </a:r>
            <a:r>
              <a:rPr sz="2800" spc="0" dirty="0" smtClean="0">
                <a:solidFill>
                  <a:srgbClr val="FFFFFF"/>
                </a:solidFill>
                <a:latin typeface="Microsoft YaHei UI" panose="020B0503020204020204" charset="-122"/>
                <a:cs typeface="Microsoft YaHei UI" panose="020B0503020204020204" charset="-122"/>
              </a:rPr>
              <a:t>i </a:t>
            </a:r>
            <a:r>
              <a:rPr sz="2800" spc="-50" dirty="0" smtClean="0">
                <a:solidFill>
                  <a:srgbClr val="FFFFFF"/>
                </a:solidFill>
                <a:latin typeface="Microsoft YaHei UI" panose="020B0503020204020204" charset="-122"/>
                <a:cs typeface="Microsoft YaHei UI" panose="020B0503020204020204" charset="-122"/>
              </a:rPr>
              <a:t>A</a:t>
            </a:r>
            <a:r>
              <a:rPr sz="2800" spc="-5" dirty="0" smtClean="0">
                <a:solidFill>
                  <a:srgbClr val="FFFFFF"/>
                </a:solidFill>
                <a:latin typeface="Microsoft YaHei UI" panose="020B0503020204020204" charset="-122"/>
                <a:cs typeface="Microsoft YaHei UI" panose="020B0503020204020204" charset="-122"/>
              </a:rPr>
              <a:t>w</a:t>
            </a:r>
            <a:r>
              <a:rPr sz="2800" spc="5" dirty="0" smtClean="0">
                <a:solidFill>
                  <a:srgbClr val="FFFFFF"/>
                </a:solidFill>
                <a:latin typeface="Microsoft YaHei UI" panose="020B0503020204020204" charset="-122"/>
                <a:cs typeface="Microsoft YaHei UI" panose="020B0503020204020204" charset="-122"/>
              </a:rPr>
              <a:t>a</a:t>
            </a:r>
            <a:r>
              <a:rPr sz="2800" spc="-45" dirty="0" smtClean="0">
                <a:solidFill>
                  <a:srgbClr val="FFFFFF"/>
                </a:solidFill>
                <a:latin typeface="Microsoft YaHei UI" panose="020B0503020204020204" charset="-122"/>
                <a:cs typeface="Microsoft YaHei UI" panose="020B0503020204020204" charset="-122"/>
              </a:rPr>
              <a:t>r</a:t>
            </a:r>
            <a:r>
              <a:rPr sz="2800" spc="0" dirty="0" smtClean="0">
                <a:solidFill>
                  <a:srgbClr val="FFFFFF"/>
                </a:solidFill>
                <a:latin typeface="Microsoft YaHei UI" panose="020B0503020204020204" charset="-122"/>
                <a:cs typeface="Microsoft YaHei UI" panose="020B0503020204020204" charset="-122"/>
              </a:rPr>
              <a:t>ds</a:t>
            </a:r>
            <a:endParaRPr lang="en-US" sz="2800" spc="0" dirty="0" smtClean="0">
              <a:solidFill>
                <a:srgbClr val="FFFFFF"/>
              </a:solidFill>
              <a:latin typeface="Microsoft YaHei UI" panose="020B0503020204020204" charset="-122"/>
              <a:cs typeface="Microsoft YaHei UI" panose="020B0503020204020204" charset="-122"/>
            </a:endParaRPr>
          </a:p>
          <a:p>
            <a:pPr marL="12700" marR="12700" indent="3416300" algn="r">
              <a:lnSpc>
                <a:spcPts val="3360"/>
              </a:lnSpc>
            </a:pPr>
            <a:r>
              <a:rPr lang="zh-CN" altLang="en-US" sz="28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“中国最佳滑雪度假区”</a:t>
            </a:r>
            <a:endParaRPr sz="28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endParaRPr>
          </a:p>
        </p:txBody>
      </p:sp>
      <p:sp>
        <p:nvSpPr>
          <p:cNvPr id="6" name="object 6"/>
          <p:cNvSpPr/>
          <p:nvPr/>
        </p:nvSpPr>
        <p:spPr>
          <a:xfrm>
            <a:off x="10007600" y="2463800"/>
            <a:ext cx="1790700" cy="901700"/>
          </a:xfrm>
          <a:prstGeom prst="rect">
            <a:avLst/>
          </a:prstGeom>
          <a:blipFill>
            <a:blip r:embed="rId2" cstate="print"/>
            <a:stretch>
              <a:fillRect/>
            </a:stretch>
          </a:blipFill>
        </p:spPr>
        <p:txBody>
          <a:bodyPr wrap="square" lIns="0" tIns="0" rIns="0" bIns="0" rtlCol="0">
            <a:noAutofit/>
          </a:bodyPr>
          <a:lstStyle/>
          <a:p/>
        </p:txBody>
      </p:sp>
      <p:sp>
        <p:nvSpPr>
          <p:cNvPr id="7" name="object 7"/>
          <p:cNvSpPr/>
          <p:nvPr/>
        </p:nvSpPr>
        <p:spPr>
          <a:xfrm>
            <a:off x="381000" y="241300"/>
            <a:ext cx="1676400" cy="546100"/>
          </a:xfrm>
          <a:prstGeom prst="rect">
            <a:avLst/>
          </a:prstGeom>
          <a:blipFill>
            <a:blip r:embed="rId3" cstate="print"/>
            <a:stretch>
              <a:fillRect/>
            </a:stretch>
          </a:blipFill>
        </p:spPr>
        <p:txBody>
          <a:bodyPr wrap="square" lIns="0" tIns="0" rIns="0" bIns="0" rtlCol="0">
            <a:noAutofit/>
          </a:bodyPr>
          <a:lstStyle/>
          <a:p/>
        </p:txBody>
      </p:sp>
      <p:sp>
        <p:nvSpPr>
          <p:cNvPr id="8" name="object 8"/>
          <p:cNvSpPr txBox="1"/>
          <p:nvPr/>
        </p:nvSpPr>
        <p:spPr>
          <a:xfrm>
            <a:off x="9372600" y="3924300"/>
            <a:ext cx="2583681" cy="1435100"/>
          </a:xfrm>
          <a:prstGeom prst="rect">
            <a:avLst/>
          </a:prstGeom>
        </p:spPr>
        <p:txBody>
          <a:bodyPr vert="horz" wrap="square" lIns="0" tIns="0" rIns="0" bIns="0" rtlCol="0">
            <a:noAutofit/>
          </a:bodyPr>
          <a:lstStyle/>
          <a:p>
            <a:pPr marR="12700" algn="r">
              <a:lnSpc>
                <a:spcPct val="100000"/>
              </a:lnSpc>
            </a:pPr>
            <a:r>
              <a:rPr sz="1000" dirty="0" smtClean="0">
                <a:solidFill>
                  <a:srgbClr val="FFFFFF"/>
                </a:solidFill>
                <a:latin typeface="Microsoft YaHei UI" panose="020B0503020204020204" charset="-122"/>
                <a:cs typeface="Microsoft YaHei UI" panose="020B0503020204020204" charset="-122"/>
              </a:rPr>
              <a:t>滑雪面积：175公顷</a:t>
            </a:r>
            <a:endParaRPr sz="1000" dirty="0">
              <a:latin typeface="Microsoft YaHei UI" panose="020B0503020204020204" charset="-122"/>
              <a:cs typeface="Microsoft YaHei UI" panose="020B0503020204020204" charset="-122"/>
            </a:endParaRPr>
          </a:p>
          <a:p>
            <a:pPr marL="12700" marR="12700" indent="596900" algn="r">
              <a:lnSpc>
                <a:spcPts val="1700"/>
              </a:lnSpc>
              <a:spcBef>
                <a:spcPts val="40"/>
              </a:spcBef>
            </a:pPr>
            <a:r>
              <a:rPr sz="1000" dirty="0" smtClean="0">
                <a:solidFill>
                  <a:srgbClr val="FFFFFF"/>
                </a:solidFill>
                <a:latin typeface="Microsoft YaHei UI" panose="020B0503020204020204" charset="-122"/>
                <a:cs typeface="Microsoft YaHei UI" panose="020B0503020204020204" charset="-122"/>
              </a:rPr>
              <a:t>雪道 ：34条 </a:t>
            </a:r>
            <a:endParaRPr lang="en-US" sz="1000" dirty="0" smtClean="0">
              <a:solidFill>
                <a:srgbClr val="FFFFFF"/>
              </a:solidFill>
              <a:latin typeface="Microsoft YaHei UI" panose="020B0503020204020204" charset="-122"/>
              <a:cs typeface="Microsoft YaHei UI" panose="020B0503020204020204" charset="-122"/>
            </a:endParaRPr>
          </a:p>
          <a:p>
            <a:pPr marL="12700" marR="12700" indent="596900" algn="r">
              <a:lnSpc>
                <a:spcPts val="1700"/>
              </a:lnSpc>
              <a:spcBef>
                <a:spcPts val="40"/>
              </a:spcBef>
            </a:pPr>
            <a:r>
              <a:rPr sz="1000" dirty="0" smtClean="0">
                <a:solidFill>
                  <a:srgbClr val="FFFFFF"/>
                </a:solidFill>
                <a:latin typeface="Microsoft YaHei UI" panose="020B0503020204020204" charset="-122"/>
                <a:cs typeface="Microsoft YaHei UI" panose="020B0503020204020204" charset="-122"/>
              </a:rPr>
              <a:t>雪道总长度：31公里 </a:t>
            </a:r>
            <a:endParaRPr lang="en-US" sz="1000" dirty="0" smtClean="0">
              <a:solidFill>
                <a:srgbClr val="FFFFFF"/>
              </a:solidFill>
              <a:latin typeface="Microsoft YaHei UI" panose="020B0503020204020204" charset="-122"/>
              <a:cs typeface="Microsoft YaHei UI" panose="020B0503020204020204" charset="-122"/>
            </a:endParaRPr>
          </a:p>
          <a:p>
            <a:pPr marL="12700" marR="12700" indent="596900" algn="r">
              <a:lnSpc>
                <a:spcPts val="1700"/>
              </a:lnSpc>
              <a:spcBef>
                <a:spcPts val="40"/>
              </a:spcBef>
            </a:pPr>
            <a:r>
              <a:rPr sz="1000" dirty="0" smtClean="0">
                <a:solidFill>
                  <a:srgbClr val="FFFFFF"/>
                </a:solidFill>
                <a:latin typeface="Microsoft YaHei UI" panose="020B0503020204020204" charset="-122"/>
                <a:cs typeface="Microsoft YaHei UI" panose="020B0503020204020204" charset="-122"/>
              </a:rPr>
              <a:t>最高海拔：935米 </a:t>
            </a:r>
            <a:endParaRPr lang="en-US" sz="1000" dirty="0" smtClean="0">
              <a:solidFill>
                <a:srgbClr val="FFFFFF"/>
              </a:solidFill>
              <a:latin typeface="Microsoft YaHei UI" panose="020B0503020204020204" charset="-122"/>
              <a:cs typeface="Microsoft YaHei UI" panose="020B0503020204020204" charset="-122"/>
            </a:endParaRPr>
          </a:p>
          <a:p>
            <a:pPr marL="12700" marR="12700" indent="596900" algn="r">
              <a:lnSpc>
                <a:spcPts val="1700"/>
              </a:lnSpc>
              <a:spcBef>
                <a:spcPts val="40"/>
              </a:spcBef>
            </a:pPr>
            <a:r>
              <a:rPr sz="1000" dirty="0" smtClean="0">
                <a:solidFill>
                  <a:srgbClr val="FFFFFF"/>
                </a:solidFill>
                <a:latin typeface="Microsoft YaHei UI" panose="020B0503020204020204" charset="-122"/>
                <a:cs typeface="Microsoft YaHei UI" panose="020B0503020204020204" charset="-122"/>
              </a:rPr>
              <a:t>垂直落差：605米 </a:t>
            </a:r>
            <a:endParaRPr lang="en-US" sz="1000" dirty="0" smtClean="0">
              <a:solidFill>
                <a:srgbClr val="FFFFFF"/>
              </a:solidFill>
              <a:latin typeface="Microsoft YaHei UI" panose="020B0503020204020204" charset="-122"/>
              <a:cs typeface="Microsoft YaHei UI" panose="020B0503020204020204" charset="-122"/>
            </a:endParaRPr>
          </a:p>
          <a:p>
            <a:pPr marL="12700" marR="12700" indent="596900" algn="r">
              <a:lnSpc>
                <a:spcPts val="1700"/>
              </a:lnSpc>
              <a:spcBef>
                <a:spcPts val="40"/>
              </a:spcBef>
            </a:pPr>
            <a:r>
              <a:rPr sz="1000" dirty="0" smtClean="0">
                <a:solidFill>
                  <a:srgbClr val="FFFFFF"/>
                </a:solidFill>
                <a:latin typeface="Microsoft YaHei UI" panose="020B0503020204020204" charset="-122"/>
                <a:cs typeface="Microsoft YaHei UI" panose="020B0503020204020204" charset="-122"/>
              </a:rPr>
              <a:t>运力：22</a:t>
            </a:r>
            <a:r>
              <a:rPr sz="1000" spc="-5" dirty="0" smtClean="0">
                <a:solidFill>
                  <a:srgbClr val="FFFFFF"/>
                </a:solidFill>
                <a:latin typeface="Microsoft YaHei UI" panose="020B0503020204020204" charset="-122"/>
                <a:cs typeface="Microsoft YaHei UI" panose="020B0503020204020204" charset="-122"/>
              </a:rPr>
              <a:t>,</a:t>
            </a:r>
            <a:r>
              <a:rPr sz="1000" spc="0" dirty="0" smtClean="0">
                <a:solidFill>
                  <a:srgbClr val="FFFFFF"/>
                </a:solidFill>
                <a:latin typeface="Microsoft YaHei UI" panose="020B0503020204020204" charset="-122"/>
                <a:cs typeface="Microsoft YaHei UI" panose="020B0503020204020204" charset="-122"/>
              </a:rPr>
              <a:t>000人</a:t>
            </a:r>
            <a:r>
              <a:rPr lang="en-US" sz="1000" spc="0" dirty="0" smtClean="0">
                <a:solidFill>
                  <a:srgbClr val="FFFFFF"/>
                </a:solidFill>
                <a:latin typeface="Microsoft YaHei UI" panose="020B0503020204020204" charset="-122"/>
                <a:cs typeface="Microsoft YaHei UI" panose="020B0503020204020204" charset="-122"/>
              </a:rPr>
              <a:t>/</a:t>
            </a:r>
            <a:r>
              <a:rPr lang="zh-CN" altLang="en-US" sz="1000" spc="0" dirty="0" smtClean="0">
                <a:solidFill>
                  <a:srgbClr val="FFFFFF"/>
                </a:solidFill>
                <a:latin typeface="Microsoft YaHei UI" panose="020B0503020204020204" charset="-122"/>
                <a:cs typeface="Microsoft YaHei UI" panose="020B0503020204020204" charset="-122"/>
              </a:rPr>
              <a:t>小时</a:t>
            </a:r>
            <a:endParaRPr sz="1000" dirty="0">
              <a:latin typeface="Microsoft YaHei UI" panose="020B0503020204020204" charset="-122"/>
              <a:cs typeface="Microsoft YaHei UI" panose="020B0503020204020204" charset="-122"/>
            </a:endParaRPr>
          </a:p>
          <a:p>
            <a:pPr marR="12700" algn="r">
              <a:lnSpc>
                <a:spcPct val="100000"/>
              </a:lnSpc>
              <a:spcBef>
                <a:spcPts val="260"/>
              </a:spcBef>
            </a:pPr>
            <a:r>
              <a:rPr sz="1000" dirty="0" smtClean="0">
                <a:solidFill>
                  <a:srgbClr val="FFFFFF"/>
                </a:solidFill>
                <a:latin typeface="Microsoft YaHei UI" panose="020B0503020204020204" charset="-122"/>
                <a:cs typeface="Microsoft YaHei UI" panose="020B0503020204020204" charset="-122"/>
              </a:rPr>
              <a:t>高速缆车</a:t>
            </a:r>
            <a:r>
              <a:rPr sz="1000" spc="-5" dirty="0" smtClean="0">
                <a:solidFill>
                  <a:srgbClr val="FFFFFF"/>
                </a:solidFill>
                <a:latin typeface="Microsoft YaHei UI" panose="020B0503020204020204" charset="-122"/>
                <a:cs typeface="Microsoft YaHei UI" panose="020B0503020204020204" charset="-122"/>
              </a:rPr>
              <a:t>/</a:t>
            </a:r>
            <a:r>
              <a:rPr sz="1000" spc="0" dirty="0" smtClean="0">
                <a:solidFill>
                  <a:srgbClr val="FFFFFF"/>
                </a:solidFill>
                <a:latin typeface="Microsoft YaHei UI" panose="020B0503020204020204" charset="-122"/>
                <a:cs typeface="Microsoft YaHei UI" panose="020B0503020204020204" charset="-122"/>
              </a:rPr>
              <a:t>吊箱：6条</a:t>
            </a:r>
            <a:endParaRPr sz="1000" dirty="0">
              <a:latin typeface="Microsoft YaHei UI" panose="020B0503020204020204" charset="-122"/>
              <a:cs typeface="Microsoft YaHei UI" panose="020B0503020204020204" charset="-122"/>
            </a:endParaRPr>
          </a:p>
        </p:txBody>
      </p:sp>
      <p:sp>
        <p:nvSpPr>
          <p:cNvPr id="9" name="object 9"/>
          <p:cNvSpPr txBox="1"/>
          <p:nvPr/>
        </p:nvSpPr>
        <p:spPr>
          <a:xfrm>
            <a:off x="9906000" y="5467350"/>
            <a:ext cx="2049205" cy="1289050"/>
          </a:xfrm>
          <a:prstGeom prst="rect">
            <a:avLst/>
          </a:prstGeom>
        </p:spPr>
        <p:txBody>
          <a:bodyPr vert="horz" wrap="square" lIns="0" tIns="0" rIns="0" bIns="0" rtlCol="0">
            <a:noAutofit/>
          </a:bodyPr>
          <a:lstStyle/>
          <a:p>
            <a:pPr marL="12700" marR="12700" indent="508000" algn="r">
              <a:lnSpc>
                <a:spcPct val="138000"/>
              </a:lnSpc>
            </a:pPr>
            <a:r>
              <a:rPr sz="1000" dirty="0" smtClean="0">
                <a:solidFill>
                  <a:srgbClr val="FFFFFF"/>
                </a:solidFill>
                <a:latin typeface="Microsoft YaHei UI" panose="020B0503020204020204" charset="-122"/>
                <a:cs typeface="Microsoft YaHei UI" panose="020B0503020204020204" charset="-122"/>
              </a:rPr>
              <a:t>魔毯：8条 </a:t>
            </a:r>
            <a:endParaRPr lang="en-US" sz="1000" dirty="0" smtClean="0">
              <a:solidFill>
                <a:srgbClr val="FFFFFF"/>
              </a:solidFill>
              <a:latin typeface="Microsoft YaHei UI" panose="020B0503020204020204" charset="-122"/>
              <a:cs typeface="Microsoft YaHei UI" panose="020B0503020204020204" charset="-122"/>
            </a:endParaRPr>
          </a:p>
          <a:p>
            <a:pPr marL="12700" marR="12700" indent="508000" algn="r">
              <a:lnSpc>
                <a:spcPct val="138000"/>
              </a:lnSpc>
            </a:pPr>
            <a:r>
              <a:rPr sz="1000" dirty="0" smtClean="0">
                <a:solidFill>
                  <a:srgbClr val="FFFFFF"/>
                </a:solidFill>
                <a:latin typeface="Microsoft YaHei UI" panose="020B0503020204020204" charset="-122"/>
                <a:cs typeface="Microsoft YaHei UI" panose="020B0503020204020204" charset="-122"/>
              </a:rPr>
              <a:t>公园：4个 </a:t>
            </a:r>
            <a:endParaRPr lang="en-US" sz="1000" dirty="0" smtClean="0">
              <a:solidFill>
                <a:srgbClr val="FFFFFF"/>
              </a:solidFill>
              <a:latin typeface="Microsoft YaHei UI" panose="020B0503020204020204" charset="-122"/>
              <a:cs typeface="Microsoft YaHei UI" panose="020B0503020204020204" charset="-122"/>
            </a:endParaRPr>
          </a:p>
          <a:p>
            <a:pPr marL="12700" marR="12700" indent="508000" algn="r">
              <a:lnSpc>
                <a:spcPct val="138000"/>
              </a:lnSpc>
            </a:pPr>
            <a:r>
              <a:rPr sz="1000" dirty="0" err="1" smtClean="0">
                <a:solidFill>
                  <a:srgbClr val="FFFFFF"/>
                </a:solidFill>
                <a:latin typeface="Microsoft YaHei UI" panose="020B0503020204020204" charset="-122"/>
                <a:cs typeface="Microsoft YaHei UI" panose="020B0503020204020204" charset="-122"/>
              </a:rPr>
              <a:t>夜场开放雪</a:t>
            </a:r>
            <a:r>
              <a:rPr lang="zh-CN" altLang="en-US" sz="1000" dirty="0" smtClean="0">
                <a:solidFill>
                  <a:srgbClr val="FFFFFF"/>
                </a:solidFill>
                <a:latin typeface="Microsoft YaHei UI" panose="020B0503020204020204" charset="-122"/>
                <a:cs typeface="Microsoft YaHei UI" panose="020B0503020204020204" charset="-122"/>
              </a:rPr>
              <a:t>道</a:t>
            </a:r>
            <a:r>
              <a:rPr sz="1000" dirty="0" smtClean="0">
                <a:solidFill>
                  <a:srgbClr val="FFFFFF"/>
                </a:solidFill>
                <a:latin typeface="Microsoft YaHei UI" panose="020B0503020204020204" charset="-122"/>
                <a:cs typeface="Microsoft YaHei UI" panose="020B0503020204020204" charset="-122"/>
              </a:rPr>
              <a:t>：5条</a:t>
            </a:r>
            <a:endParaRPr sz="1000" dirty="0">
              <a:latin typeface="Microsoft YaHei UI" panose="020B0503020204020204" charset="-122"/>
              <a:cs typeface="Microsoft YaHei UI" panose="020B0503020204020204" charset="-122"/>
            </a:endParaRPr>
          </a:p>
          <a:p>
            <a:pPr marL="139700" marR="12700" indent="381000" algn="r">
              <a:lnSpc>
                <a:spcPct val="142000"/>
              </a:lnSpc>
            </a:pPr>
            <a:r>
              <a:rPr sz="1000" dirty="0" smtClean="0">
                <a:solidFill>
                  <a:srgbClr val="FFFFFF"/>
                </a:solidFill>
                <a:latin typeface="Microsoft YaHei UI" panose="020B0503020204020204" charset="-122"/>
                <a:cs typeface="Microsoft YaHei UI" panose="020B0503020204020204" charset="-122"/>
              </a:rPr>
              <a:t>酒吧：3个 </a:t>
            </a:r>
            <a:endParaRPr lang="en-US" sz="1000" dirty="0" smtClean="0">
              <a:solidFill>
                <a:srgbClr val="FFFFFF"/>
              </a:solidFill>
              <a:latin typeface="Microsoft YaHei UI" panose="020B0503020204020204" charset="-122"/>
              <a:cs typeface="Microsoft YaHei UI" panose="020B0503020204020204" charset="-122"/>
            </a:endParaRPr>
          </a:p>
          <a:p>
            <a:pPr marL="139700" marR="12700" indent="381000" algn="r">
              <a:lnSpc>
                <a:spcPct val="142000"/>
              </a:lnSpc>
            </a:pPr>
            <a:r>
              <a:rPr sz="1000" dirty="0" smtClean="0">
                <a:solidFill>
                  <a:srgbClr val="FFFFFF"/>
                </a:solidFill>
                <a:latin typeface="Microsoft YaHei UI" panose="020B0503020204020204" charset="-122"/>
                <a:cs typeface="Microsoft YaHei UI" panose="020B0503020204020204" charset="-122"/>
              </a:rPr>
              <a:t>餐厅：18个 </a:t>
            </a:r>
            <a:endParaRPr lang="en-US" sz="1000" dirty="0" smtClean="0">
              <a:solidFill>
                <a:srgbClr val="FFFFFF"/>
              </a:solidFill>
              <a:latin typeface="Microsoft YaHei UI" panose="020B0503020204020204" charset="-122"/>
              <a:cs typeface="Microsoft YaHei UI" panose="020B0503020204020204" charset="-122"/>
            </a:endParaRPr>
          </a:p>
          <a:p>
            <a:pPr marL="139700" marR="12700" indent="381000" algn="r">
              <a:lnSpc>
                <a:spcPct val="142000"/>
              </a:lnSpc>
            </a:pPr>
            <a:r>
              <a:rPr sz="1000" dirty="0" smtClean="0">
                <a:solidFill>
                  <a:srgbClr val="FFFFFF"/>
                </a:solidFill>
                <a:latin typeface="Microsoft YaHei UI" panose="020B0503020204020204" charset="-122"/>
                <a:cs typeface="Microsoft YaHei UI" panose="020B0503020204020204" charset="-122"/>
              </a:rPr>
              <a:t>床位数：3</a:t>
            </a:r>
            <a:r>
              <a:rPr sz="1000" spc="-5" dirty="0" smtClean="0">
                <a:solidFill>
                  <a:srgbClr val="FFFFFF"/>
                </a:solidFill>
                <a:latin typeface="Microsoft YaHei UI" panose="020B0503020204020204" charset="-122"/>
                <a:cs typeface="Microsoft YaHei UI" panose="020B0503020204020204" charset="-122"/>
              </a:rPr>
              <a:t>,</a:t>
            </a:r>
            <a:r>
              <a:rPr sz="1000" spc="0" dirty="0" smtClean="0">
                <a:solidFill>
                  <a:srgbClr val="FFFFFF"/>
                </a:solidFill>
                <a:latin typeface="Microsoft YaHei UI" panose="020B0503020204020204" charset="-122"/>
                <a:cs typeface="Microsoft YaHei UI" panose="020B0503020204020204" charset="-122"/>
              </a:rPr>
              <a:t>000个</a:t>
            </a:r>
            <a:endParaRPr sz="1000" dirty="0">
              <a:latin typeface="Microsoft YaHei UI" panose="020B0503020204020204" charset="-122"/>
              <a:cs typeface="Microsoft YaHei UI" panose="020B050302020402020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noAutofit/>
          </a:bodyPr>
          <a:lstStyle/>
          <a:p>
            <a:pPr marL="25400">
              <a:lnSpc>
                <a:spcPct val="100000"/>
              </a:lnSpc>
            </a:pPr>
            <a:r>
              <a:rPr sz="3200" dirty="0" smtClean="0">
                <a:solidFill>
                  <a:srgbClr val="FFFFFF"/>
                </a:solidFill>
                <a:latin typeface="Microsoft YaHei UI" panose="020B0503020204020204" charset="-122"/>
                <a:cs typeface="Microsoft YaHei UI" panose="020B0503020204020204" charset="-122"/>
              </a:rPr>
              <a:t>石京龙，北京首家滑雪场。</a:t>
            </a:r>
            <a:endParaRPr sz="3200">
              <a:latin typeface="Microsoft YaHei UI" panose="020B0503020204020204" charset="-122"/>
              <a:cs typeface="Microsoft YaHei UI" panose="020B0503020204020204" charset="-122"/>
            </a:endParaRPr>
          </a:p>
        </p:txBody>
      </p:sp>
      <p:sp>
        <p:nvSpPr>
          <p:cNvPr id="3" name="object 3"/>
          <p:cNvSpPr txBox="1"/>
          <p:nvPr/>
        </p:nvSpPr>
        <p:spPr>
          <a:xfrm>
            <a:off x="234619" y="1020388"/>
            <a:ext cx="6331833" cy="1397000"/>
          </a:xfrm>
          <a:prstGeom prst="rect">
            <a:avLst/>
          </a:prstGeom>
        </p:spPr>
        <p:txBody>
          <a:bodyPr vert="horz" wrap="square" lIns="0" tIns="0" rIns="0" bIns="0" rtlCol="0">
            <a:noAutofit/>
          </a:bodyPr>
          <a:lstStyle/>
          <a:p>
            <a:pPr marL="184150" indent="-171450">
              <a:lnSpc>
                <a:spcPct val="100000"/>
              </a:lnSpc>
              <a:buFont typeface="Arial" panose="020B0604020202020204" pitchFamily="34" charset="0"/>
              <a:buChar char="•"/>
            </a:pPr>
            <a:r>
              <a:rPr sz="1000" kern="0" dirty="0" smtClean="0">
                <a:solidFill>
                  <a:srgbClr val="FFFFFF"/>
                </a:solidFill>
                <a:latin typeface="Microsoft YaHei UI" panose="020B0503020204020204" charset="-122"/>
                <a:cs typeface="Microsoft YaHei UI" panose="020B0503020204020204" charset="-122"/>
              </a:rPr>
              <a:t>万科石京龙滑雪场位于北京市延庆区，距北京中心区70公里。</a:t>
            </a:r>
            <a:endParaRPr sz="1000" kern="0" dirty="0">
              <a:latin typeface="Microsoft YaHei UI" panose="020B0503020204020204" charset="-122"/>
              <a:cs typeface="Microsoft YaHei UI" panose="020B0503020204020204" charset="-122"/>
            </a:endParaRPr>
          </a:p>
          <a:p>
            <a:pPr marL="184150" indent="-171450">
              <a:lnSpc>
                <a:spcPct val="100000"/>
              </a:lnSpc>
              <a:spcBef>
                <a:spcPts val="500"/>
              </a:spcBef>
              <a:buFont typeface="Arial" panose="020B0604020202020204" pitchFamily="34" charset="0"/>
              <a:buChar char="•"/>
            </a:pPr>
            <a:r>
              <a:rPr sz="1000" kern="0" dirty="0" smtClean="0">
                <a:solidFill>
                  <a:srgbClr val="FFFFFF"/>
                </a:solidFill>
                <a:latin typeface="Microsoft YaHei UI" panose="020B0503020204020204" charset="-122"/>
                <a:cs typeface="Microsoft YaHei UI" panose="020B0503020204020204" charset="-122"/>
              </a:rPr>
              <a:t>原北京石京龙滑雪场，建成于1999年，系北京第一家设施设备齐全的滑雪场，全国最先采用人工造雪系统。</a:t>
            </a:r>
            <a:endParaRPr sz="1000" kern="0" dirty="0">
              <a:latin typeface="Microsoft YaHei UI" panose="020B0503020204020204" charset="-122"/>
              <a:cs typeface="Microsoft YaHei UI" panose="020B0503020204020204" charset="-122"/>
            </a:endParaRPr>
          </a:p>
          <a:p>
            <a:pPr marL="184150" indent="-171450">
              <a:lnSpc>
                <a:spcPct val="100000"/>
              </a:lnSpc>
              <a:spcBef>
                <a:spcPts val="500"/>
              </a:spcBef>
              <a:buFont typeface="Arial" panose="020B0604020202020204" pitchFamily="34" charset="0"/>
              <a:buChar char="•"/>
            </a:pPr>
            <a:r>
              <a:rPr sz="1000" kern="0" dirty="0" err="1" smtClean="0">
                <a:solidFill>
                  <a:srgbClr val="FFFFFF"/>
                </a:solidFill>
                <a:latin typeface="Microsoft YaHei UI" panose="020B0503020204020204" charset="-122"/>
                <a:cs typeface="Microsoft YaHei UI" panose="020B0503020204020204" charset="-122"/>
              </a:rPr>
              <a:t>万科石京龙具有社会责任感，尊重不同人的需求。其作为残疾人滑雪基地，全场应用无障碍设计</a:t>
            </a:r>
            <a:r>
              <a:rPr sz="1000" kern="0" dirty="0" smtClean="0">
                <a:solidFill>
                  <a:srgbClr val="FFFFFF"/>
                </a:solidFill>
                <a:latin typeface="Microsoft YaHei UI" panose="020B0503020204020204" charset="-122"/>
                <a:cs typeface="Microsoft YaHei UI" panose="020B0503020204020204" charset="-122"/>
              </a:rPr>
              <a:t>。</a:t>
            </a:r>
            <a:endParaRPr sz="1000" kern="0" dirty="0">
              <a:latin typeface="Microsoft YaHei UI" panose="020B0503020204020204" charset="-122"/>
              <a:cs typeface="Microsoft YaHei UI" panose="020B0503020204020204" charset="-122"/>
            </a:endParaRPr>
          </a:p>
          <a:p>
            <a:pPr marL="184150" indent="-171450">
              <a:lnSpc>
                <a:spcPct val="100000"/>
              </a:lnSpc>
              <a:spcBef>
                <a:spcPts val="500"/>
              </a:spcBef>
              <a:buFont typeface="Arial" panose="020B0604020202020204" pitchFamily="34" charset="0"/>
              <a:buChar char="•"/>
            </a:pPr>
            <a:r>
              <a:rPr sz="1000" kern="0" dirty="0" smtClean="0">
                <a:solidFill>
                  <a:srgbClr val="FFFFFF"/>
                </a:solidFill>
                <a:latin typeface="Microsoft YaHei UI" panose="020B0503020204020204" charset="-122"/>
                <a:cs typeface="Microsoft YaHei UI" panose="020B0503020204020204" charset="-122"/>
              </a:rPr>
              <a:t>此外，其致力于为2022冬奥会延庆赛区培训运动员和技术人员，为冬奥存雪实验提供场地等多方面支持。</a:t>
            </a:r>
            <a:endParaRPr lang="en-US" sz="1000" kern="0" dirty="0" smtClean="0">
              <a:solidFill>
                <a:srgbClr val="FFFFFF"/>
              </a:solidFill>
              <a:latin typeface="Microsoft YaHei UI" panose="020B0503020204020204" charset="-122"/>
              <a:cs typeface="Microsoft YaHei UI" panose="020B0503020204020204" charset="-122"/>
            </a:endParaRPr>
          </a:p>
          <a:p>
            <a:pPr marL="184150" indent="-171450">
              <a:lnSpc>
                <a:spcPct val="100000"/>
              </a:lnSpc>
              <a:spcBef>
                <a:spcPts val="500"/>
              </a:spcBef>
              <a:buFont typeface="Arial" panose="020B0604020202020204" pitchFamily="34" charset="0"/>
              <a:buChar char="•"/>
            </a:pPr>
            <a:r>
              <a:rPr lang="en-US" sz="1000" kern="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2018/19</a:t>
            </a:r>
            <a:r>
              <a:rPr lang="zh-CN" altLang="en-US" sz="1000" kern="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雪季，万科石京龙成功举办了各类精彩有趣的活动，包括“北京市第一届冬季运动会竞技组滑雪比赛”、“伊利冬奥学院”等；</a:t>
            </a:r>
            <a:endParaRPr sz="1000" kern="0" dirty="0">
              <a:latin typeface="微软雅黑" panose="020B0503020204020204" pitchFamily="34" charset="-122"/>
              <a:ea typeface="微软雅黑" panose="020B0503020204020204" pitchFamily="34" charset="-122"/>
              <a:cs typeface="Microsoft YaHei UI" panose="020B0503020204020204" charset="-122"/>
            </a:endParaRPr>
          </a:p>
          <a:p>
            <a:pPr marL="184150" indent="-171450">
              <a:lnSpc>
                <a:spcPct val="100000"/>
              </a:lnSpc>
              <a:spcBef>
                <a:spcPts val="500"/>
              </a:spcBef>
              <a:buFont typeface="Arial" panose="020B0604020202020204" pitchFamily="34" charset="0"/>
              <a:buChar char="•"/>
            </a:pPr>
            <a:r>
              <a:rPr sz="1000" kern="0" dirty="0" err="1" smtClean="0">
                <a:solidFill>
                  <a:srgbClr val="FFFFFF"/>
                </a:solidFill>
                <a:latin typeface="Microsoft YaHei UI" panose="020B0503020204020204" charset="-122"/>
                <a:cs typeface="Microsoft YaHei UI" panose="020B0503020204020204" charset="-122"/>
              </a:rPr>
              <a:t>经过三个雪季的运营，万科石京龙滑雪场不断提升服务、积累口碑、树立品牌，滑雪人次持续增长</a:t>
            </a:r>
            <a:r>
              <a:rPr sz="1000" kern="0" dirty="0" smtClean="0">
                <a:solidFill>
                  <a:srgbClr val="FFFFFF"/>
                </a:solidFill>
                <a:latin typeface="Microsoft YaHei UI" panose="020B0503020204020204" charset="-122"/>
                <a:cs typeface="Microsoft YaHei UI" panose="020B0503020204020204" charset="-122"/>
              </a:rPr>
              <a:t>。</a:t>
            </a:r>
            <a:endParaRPr sz="1000" kern="0" dirty="0">
              <a:latin typeface="Microsoft YaHei UI" panose="020B0503020204020204" charset="-122"/>
              <a:cs typeface="Microsoft YaHei UI" panose="020B0503020204020204" charset="-122"/>
            </a:endParaRPr>
          </a:p>
        </p:txBody>
      </p:sp>
      <p:sp>
        <p:nvSpPr>
          <p:cNvPr id="4" name="object 4"/>
          <p:cNvSpPr txBox="1"/>
          <p:nvPr/>
        </p:nvSpPr>
        <p:spPr>
          <a:xfrm>
            <a:off x="9829800" y="901700"/>
            <a:ext cx="2045557" cy="1435100"/>
          </a:xfrm>
          <a:prstGeom prst="rect">
            <a:avLst/>
          </a:prstGeom>
        </p:spPr>
        <p:txBody>
          <a:bodyPr vert="horz" wrap="square" lIns="0" tIns="0" rIns="0" bIns="0" rtlCol="0">
            <a:noAutofit/>
          </a:bodyPr>
          <a:lstStyle/>
          <a:p>
            <a:pPr marR="12700" algn="r">
              <a:lnSpc>
                <a:spcPct val="100000"/>
              </a:lnSpc>
            </a:pPr>
            <a:r>
              <a:rPr sz="10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滑雪面积：20公顷</a:t>
            </a:r>
            <a:endParaRPr sz="1000" dirty="0">
              <a:latin typeface="微软雅黑" panose="020B0503020204020204" pitchFamily="34" charset="-122"/>
              <a:ea typeface="微软雅黑" panose="020B0503020204020204" pitchFamily="34" charset="-122"/>
              <a:cs typeface="Microsoft YaHei UI" panose="020B0503020204020204" charset="-122"/>
            </a:endParaRPr>
          </a:p>
          <a:p>
            <a:pPr marL="34925" marR="12700" indent="537845" algn="r">
              <a:lnSpc>
                <a:spcPts val="1700"/>
              </a:lnSpc>
              <a:spcBef>
                <a:spcPts val="40"/>
              </a:spcBef>
            </a:pPr>
            <a:r>
              <a:rPr sz="10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雪道数：10 </a:t>
            </a:r>
            <a:endParaRPr lang="en-US" sz="10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endParaRPr>
          </a:p>
          <a:p>
            <a:pPr marL="34925" marR="12700" indent="537845" algn="r">
              <a:lnSpc>
                <a:spcPts val="1700"/>
              </a:lnSpc>
              <a:spcBef>
                <a:spcPts val="40"/>
              </a:spcBef>
            </a:pPr>
            <a:r>
              <a:rPr sz="10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雪道总长度：4</a:t>
            </a:r>
            <a:r>
              <a:rPr sz="1000" spc="-5"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a:t>
            </a:r>
            <a:r>
              <a:rPr sz="10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6公里 </a:t>
            </a:r>
            <a:endParaRPr lang="en-US" sz="10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endParaRPr>
          </a:p>
          <a:p>
            <a:pPr marL="34925" marR="12700" indent="537845" algn="r">
              <a:lnSpc>
                <a:spcPts val="1700"/>
              </a:lnSpc>
              <a:spcBef>
                <a:spcPts val="40"/>
              </a:spcBef>
            </a:pPr>
            <a:r>
              <a:rPr sz="10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最高海拔：830米 </a:t>
            </a:r>
            <a:endParaRPr lang="en-US" sz="10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endParaRPr>
          </a:p>
          <a:p>
            <a:pPr marL="34925" marR="12700" indent="537845" algn="r">
              <a:lnSpc>
                <a:spcPts val="1700"/>
              </a:lnSpc>
              <a:spcBef>
                <a:spcPts val="40"/>
              </a:spcBef>
            </a:pPr>
            <a:r>
              <a:rPr sz="10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垂直落差：305米</a:t>
            </a:r>
            <a:endParaRPr sz="1000" dirty="0">
              <a:latin typeface="微软雅黑" panose="020B0503020204020204" pitchFamily="34" charset="-122"/>
              <a:ea typeface="微软雅黑" panose="020B0503020204020204" pitchFamily="34" charset="-122"/>
              <a:cs typeface="Microsoft YaHei UI" panose="020B0503020204020204" charset="-122"/>
            </a:endParaRPr>
          </a:p>
          <a:p>
            <a:pPr marL="12700" marR="12700" indent="635000" algn="r">
              <a:lnSpc>
                <a:spcPts val="1600"/>
              </a:lnSpc>
              <a:spcBef>
                <a:spcPts val="80"/>
              </a:spcBef>
            </a:pPr>
            <a:r>
              <a:rPr sz="10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缆车：2条 </a:t>
            </a:r>
            <a:endParaRPr lang="en-US" sz="10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endParaRPr>
          </a:p>
          <a:p>
            <a:pPr marL="12700" marR="12700" indent="635000" algn="r">
              <a:lnSpc>
                <a:spcPts val="1600"/>
              </a:lnSpc>
              <a:spcBef>
                <a:spcPts val="80"/>
              </a:spcBef>
            </a:pPr>
            <a:r>
              <a:rPr sz="100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运力：2</a:t>
            </a:r>
            <a:r>
              <a:rPr sz="1000" spc="-5"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a:t>
            </a:r>
            <a:r>
              <a:rPr sz="10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000人</a:t>
            </a:r>
            <a:r>
              <a:rPr lang="en-US" sz="10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a:t>
            </a:r>
            <a:r>
              <a:rPr lang="zh-CN" altLang="en-US" sz="1000" spc="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小时</a:t>
            </a:r>
            <a:endParaRPr sz="1000" dirty="0">
              <a:latin typeface="微软雅黑" panose="020B0503020204020204" pitchFamily="34" charset="-122"/>
              <a:ea typeface="微软雅黑" panose="020B0503020204020204" pitchFamily="34" charset="-122"/>
              <a:cs typeface="Microsoft YaHei UI" panose="020B0503020204020204" charset="-122"/>
            </a:endParaRPr>
          </a:p>
        </p:txBody>
      </p:sp>
      <p:sp>
        <p:nvSpPr>
          <p:cNvPr id="5" name="object 5"/>
          <p:cNvSpPr/>
          <p:nvPr/>
        </p:nvSpPr>
        <p:spPr>
          <a:xfrm>
            <a:off x="10223500" y="266700"/>
            <a:ext cx="1752600" cy="355600"/>
          </a:xfrm>
          <a:prstGeom prst="rect">
            <a:avLst/>
          </a:prstGeom>
          <a:blipFill>
            <a:blip r:embed="rId1" cstate="print"/>
            <a:stretch>
              <a:fillRect/>
            </a:stretch>
          </a:blipFill>
        </p:spPr>
        <p:txBody>
          <a:bodyPr wrap="square" lIns="0" tIns="0" rIns="0" bIns="0" rtlCol="0">
            <a:noAutofit/>
          </a:bodyPr>
          <a:lstStyl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4" name="object 4"/>
          <p:cNvSpPr txBox="1">
            <a:spLocks noGrp="1"/>
          </p:cNvSpPr>
          <p:nvPr>
            <p:ph type="title" idx="4294967295"/>
          </p:nvPr>
        </p:nvSpPr>
        <p:spPr>
          <a:xfrm>
            <a:off x="234619" y="152400"/>
            <a:ext cx="12338381" cy="571500"/>
          </a:xfrm>
          <a:prstGeom prst="rect">
            <a:avLst/>
          </a:prstGeom>
        </p:spPr>
        <p:txBody>
          <a:bodyPr vert="horz" wrap="square" lIns="0" tIns="0" rIns="0" bIns="0" rtlCol="0">
            <a:noAutofit/>
          </a:bodyPr>
          <a:lstStyle/>
          <a:p>
            <a:pPr marL="12700">
              <a:lnSpc>
                <a:spcPts val="3835"/>
              </a:lnSpc>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Microsoft YaHei UI" panose="020B0503020204020204" charset="-122"/>
              </a:rPr>
              <a:t>北京西山滑雪场：海淀</a:t>
            </a:r>
            <a:r>
              <a:rPr lang="zh-CN" altLang="zh-CN" sz="2800" dirty="0" smtClean="0">
                <a:solidFill>
                  <a:schemeClr val="bg1">
                    <a:lumMod val="50000"/>
                  </a:schemeClr>
                </a:solidFill>
                <a:latin typeface="微软雅黑" panose="020B0503020204020204" pitchFamily="34" charset="-122"/>
                <a:ea typeface="微软雅黑" panose="020B0503020204020204" pitchFamily="34" charset="-122"/>
                <a:cs typeface="Microsoft YaHei UI" panose="020B0503020204020204" charset="-122"/>
              </a:rPr>
              <a:t>六</a:t>
            </a:r>
            <a:r>
              <a:rPr lang="zh-CN" altLang="zh-CN" sz="2800" dirty="0">
                <a:solidFill>
                  <a:schemeClr val="bg1">
                    <a:lumMod val="50000"/>
                  </a:schemeClr>
                </a:solidFill>
                <a:latin typeface="微软雅黑" panose="020B0503020204020204" pitchFamily="34" charset="-122"/>
                <a:ea typeface="微软雅黑" panose="020B0503020204020204" pitchFamily="34" charset="-122"/>
                <a:cs typeface="Microsoft YaHei UI" panose="020B0503020204020204" charset="-122"/>
              </a:rPr>
              <a:t>环内最具知名度的滑雪场和冰雪普及教育基地。</a:t>
            </a:r>
            <a:endParaRPr lang="zh-CN" altLang="en-US" sz="2800" dirty="0">
              <a:solidFill>
                <a:schemeClr val="bg1">
                  <a:lumMod val="50000"/>
                </a:schemeClr>
              </a:solidFill>
              <a:latin typeface="微软雅黑" panose="020B0503020204020204" pitchFamily="34" charset="-122"/>
              <a:ea typeface="微软雅黑" panose="020B0503020204020204" pitchFamily="34" charset="-122"/>
              <a:cs typeface="Microsoft YaHei UI" panose="020B0503020204020204" charset="-122"/>
            </a:endParaRPr>
          </a:p>
        </p:txBody>
      </p:sp>
      <p:sp>
        <p:nvSpPr>
          <p:cNvPr id="35" name="object 5"/>
          <p:cNvSpPr txBox="1"/>
          <p:nvPr/>
        </p:nvSpPr>
        <p:spPr>
          <a:xfrm>
            <a:off x="234619" y="762000"/>
            <a:ext cx="9214182" cy="800100"/>
          </a:xfrm>
          <a:prstGeom prst="rect">
            <a:avLst/>
          </a:prstGeom>
        </p:spPr>
        <p:txBody>
          <a:bodyPr vert="horz" wrap="square" lIns="0" tIns="0" rIns="0" bIns="0" rtlCol="0">
            <a:noAutofit/>
          </a:bodyPr>
          <a:lstStyle/>
          <a:p>
            <a:pPr marL="184150" marR="12700" indent="-171450">
              <a:lnSpc>
                <a:spcPct val="150000"/>
              </a:lnSpc>
              <a:buFont typeface="Arial" panose="020B0604020202020204" pitchFamily="34" charset="0"/>
              <a:buChar cha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icrosoft YaHei UI" panose="020B0503020204020204" charset="-122"/>
              </a:rPr>
              <a:t>科技改造：以科技手段打造海淀上冰雪第一站，通过数字化手段实现温泉冰雪体育公园与万科冰雪其他雪场的资源共享；</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icrosoft YaHei UI" panose="020B0503020204020204" charset="-122"/>
            </a:endParaRPr>
          </a:p>
          <a:p>
            <a:pPr marL="184150" marR="12700" indent="-171450">
              <a:lnSpc>
                <a:spcPct val="150000"/>
              </a:lnSpc>
              <a:buFont typeface="Arial" panose="020B0604020202020204" pitchFamily="34" charset="0"/>
              <a:buChar cha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icrosoft YaHei UI" panose="020B0503020204020204" charset="-122"/>
              </a:rPr>
              <a:t>教育强化：联手国际先进的滑雪教学体系，提供最优质的滑雪体验加速冰雪人口转化率；</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icrosoft YaHei UI" panose="020B0503020204020204" charset="-122"/>
            </a:endParaRPr>
          </a:p>
          <a:p>
            <a:pPr marL="184150" marR="12700" indent="-171450">
              <a:lnSpc>
                <a:spcPct val="150000"/>
              </a:lnSpc>
              <a:buFont typeface="Arial" panose="020B0604020202020204" pitchFamily="34" charset="0"/>
              <a:buChar cha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icrosoft YaHei UI" panose="020B0503020204020204" charset="-122"/>
              </a:rPr>
              <a:t>四季体验：在现有规划建设基础上，补充优质四季经营资源，丰富服务内容，打造海淀区最受群众欢迎的四季健康运动生活</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icrosoft YaHei UI" panose="020B0503020204020204" charset="-122"/>
              </a:rPr>
              <a:t>中心。</a:t>
            </a:r>
            <a:endPar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icrosoft YaHei UI" panose="020B0503020204020204" charset="-122"/>
            </a:endParaRPr>
          </a:p>
        </p:txBody>
      </p:sp>
      <p:pic>
        <p:nvPicPr>
          <p:cNvPr id="3" name="图片 2"/>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20000"/>
                    </a14:imgEffect>
                    <a14:imgEffect>
                      <a14:sharpenSoften amount="-25000"/>
                    </a14:imgEffect>
                  </a14:imgLayer>
                </a14:imgProps>
              </a:ext>
              <a:ext uri="{28A0092B-C50C-407E-A947-70E740481C1C}">
                <a14:useLocalDpi xmlns:a14="http://schemas.microsoft.com/office/drawing/2010/main" val="0"/>
              </a:ext>
            </a:extLst>
          </a:blip>
          <a:srcRect t="17128" b="22495"/>
          <a:stretch>
            <a:fillRect/>
          </a:stretch>
        </p:blipFill>
        <p:spPr>
          <a:xfrm>
            <a:off x="10682909" y="5933661"/>
            <a:ext cx="1492526" cy="9011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8000"/>
          </a:xfrm>
          <a:prstGeom prst="rect">
            <a:avLst/>
          </a:prstGeom>
          <a:blipFill>
            <a:blip r:embed="rId1" cstate="print"/>
            <a:stretch>
              <a:fillRect/>
            </a:stretch>
          </a:blipFill>
        </p:spPr>
        <p:txBody>
          <a:bodyPr wrap="square" lIns="0" tIns="0" rIns="0" bIns="0" rtlCol="0">
            <a:noAutofit/>
          </a:bodyPr>
          <a:lstStyle/>
          <a:p/>
        </p:txBody>
      </p:sp>
      <p:sp>
        <p:nvSpPr>
          <p:cNvPr id="3" name="object 3"/>
          <p:cNvSpPr txBox="1"/>
          <p:nvPr/>
        </p:nvSpPr>
        <p:spPr>
          <a:xfrm>
            <a:off x="9982200" y="283845"/>
            <a:ext cx="2057400" cy="368300"/>
          </a:xfrm>
          <a:prstGeom prst="rect">
            <a:avLst/>
          </a:prstGeom>
        </p:spPr>
        <p:txBody>
          <a:bodyPr vert="horz" wrap="square" lIns="0" tIns="0" rIns="0" bIns="0" rtlCol="0">
            <a:noAutofit/>
          </a:bodyPr>
          <a:lstStyle/>
          <a:p>
            <a:pPr marL="12700" marR="12700" indent="569595" algn="r">
              <a:lnSpc>
                <a:spcPct val="108000"/>
              </a:lnSpc>
            </a:pPr>
            <a:r>
              <a:rPr sz="1050" b="1" dirty="0" err="1" smtClean="0">
                <a:solidFill>
                  <a:srgbClr val="E8B674"/>
                </a:solidFill>
                <a:latin typeface="Microsoft YaHei UI" panose="020B0503020204020204" charset="-122"/>
                <a:cs typeface="Microsoft YaHei UI" panose="020B0503020204020204" charset="-122"/>
              </a:rPr>
              <a:t>世界级山地度假星球</a:t>
            </a:r>
            <a:r>
              <a:rPr sz="1050" b="1" dirty="0" smtClean="0">
                <a:solidFill>
                  <a:srgbClr val="E8B674"/>
                </a:solidFill>
                <a:latin typeface="Microsoft YaHei UI" panose="020B0503020204020204" charset="-122"/>
                <a:cs typeface="Microsoft YaHei UI" panose="020B0503020204020204" charset="-122"/>
              </a:rPr>
              <a:t> </a:t>
            </a:r>
            <a:r>
              <a:rPr sz="1050" b="1" spc="-10" dirty="0" smtClean="0">
                <a:solidFill>
                  <a:srgbClr val="E8B674"/>
                </a:solidFill>
                <a:latin typeface="Microsoft YaHei UI" panose="020B0503020204020204" charset="-122"/>
                <a:cs typeface="Microsoft YaHei UI" panose="020B0503020204020204" charset="-122"/>
              </a:rPr>
              <a:t>W</a:t>
            </a:r>
            <a:r>
              <a:rPr sz="1050" b="1" spc="0" dirty="0" smtClean="0">
                <a:solidFill>
                  <a:srgbClr val="E8B674"/>
                </a:solidFill>
                <a:latin typeface="Microsoft YaHei UI" panose="020B0503020204020204" charset="-122"/>
                <a:cs typeface="Microsoft YaHei UI" panose="020B0503020204020204" charset="-122"/>
              </a:rPr>
              <a:t>o</a:t>
            </a:r>
            <a:r>
              <a:rPr sz="1050" b="1" spc="5" dirty="0" smtClean="0">
                <a:solidFill>
                  <a:srgbClr val="E8B674"/>
                </a:solidFill>
                <a:latin typeface="Microsoft YaHei UI" panose="020B0503020204020204" charset="-122"/>
                <a:cs typeface="Microsoft YaHei UI" panose="020B0503020204020204" charset="-122"/>
              </a:rPr>
              <a:t>r</a:t>
            </a:r>
            <a:r>
              <a:rPr sz="1050" b="1" spc="-5" dirty="0" smtClean="0">
                <a:solidFill>
                  <a:srgbClr val="E8B674"/>
                </a:solidFill>
                <a:latin typeface="Microsoft YaHei UI" panose="020B0503020204020204" charset="-122"/>
                <a:cs typeface="Microsoft YaHei UI" panose="020B0503020204020204" charset="-122"/>
              </a:rPr>
              <a:t>l</a:t>
            </a:r>
            <a:r>
              <a:rPr sz="1050" b="1" spc="0" dirty="0" smtClean="0">
                <a:solidFill>
                  <a:srgbClr val="E8B674"/>
                </a:solidFill>
                <a:latin typeface="Microsoft YaHei UI" panose="020B0503020204020204" charset="-122"/>
                <a:cs typeface="Microsoft YaHei UI" panose="020B0503020204020204" charset="-122"/>
              </a:rPr>
              <a:t>d</a:t>
            </a:r>
            <a:r>
              <a:rPr lang="en-US" altLang="zh-CN" sz="1050" b="1" spc="0" dirty="0" smtClean="0">
                <a:solidFill>
                  <a:srgbClr val="E8B674"/>
                </a:solidFill>
                <a:latin typeface="Microsoft YaHei UI" panose="020B0503020204020204" charset="-122"/>
                <a:cs typeface="Microsoft YaHei UI" panose="020B0503020204020204" charset="-122"/>
              </a:rPr>
              <a:t>-</a:t>
            </a:r>
            <a:r>
              <a:rPr sz="1050" b="1" spc="-5" dirty="0" smtClean="0">
                <a:solidFill>
                  <a:srgbClr val="E8B674"/>
                </a:solidFill>
                <a:latin typeface="Microsoft YaHei UI" panose="020B0503020204020204" charset="-122"/>
                <a:cs typeface="Microsoft YaHei UI" panose="020B0503020204020204" charset="-122"/>
              </a:rPr>
              <a:t>clas</a:t>
            </a:r>
            <a:r>
              <a:rPr sz="1050" b="1" spc="0" dirty="0" smtClean="0">
                <a:solidFill>
                  <a:srgbClr val="E8B674"/>
                </a:solidFill>
                <a:latin typeface="Microsoft YaHei UI" panose="020B0503020204020204" charset="-122"/>
                <a:cs typeface="Microsoft YaHei UI" panose="020B0503020204020204" charset="-122"/>
              </a:rPr>
              <a:t>s </a:t>
            </a:r>
            <a:r>
              <a:rPr lang="en-US" sz="1050" b="1" spc="0" dirty="0" smtClean="0">
                <a:solidFill>
                  <a:srgbClr val="E8B674"/>
                </a:solidFill>
                <a:latin typeface="Microsoft YaHei UI" panose="020B0503020204020204" charset="-122"/>
                <a:cs typeface="Microsoft YaHei UI" panose="020B0503020204020204" charset="-122"/>
              </a:rPr>
              <a:t>M</a:t>
            </a:r>
            <a:r>
              <a:rPr sz="1050" b="1" spc="0" dirty="0" smtClean="0">
                <a:solidFill>
                  <a:srgbClr val="E8B674"/>
                </a:solidFill>
                <a:latin typeface="Microsoft YaHei UI" panose="020B0503020204020204" charset="-122"/>
                <a:cs typeface="Microsoft YaHei UI" panose="020B0503020204020204" charset="-122"/>
              </a:rPr>
              <a:t>o</a:t>
            </a:r>
            <a:r>
              <a:rPr sz="1050" b="1" spc="-5" dirty="0" smtClean="0">
                <a:solidFill>
                  <a:srgbClr val="E8B674"/>
                </a:solidFill>
                <a:latin typeface="Microsoft YaHei UI" panose="020B0503020204020204" charset="-122"/>
                <a:cs typeface="Microsoft YaHei UI" panose="020B0503020204020204" charset="-122"/>
              </a:rPr>
              <a:t>un</a:t>
            </a:r>
            <a:r>
              <a:rPr sz="1050" b="1" spc="0" dirty="0" smtClean="0">
                <a:solidFill>
                  <a:srgbClr val="E8B674"/>
                </a:solidFill>
                <a:latin typeface="Microsoft YaHei UI" panose="020B0503020204020204" charset="-122"/>
                <a:cs typeface="Microsoft YaHei UI" panose="020B0503020204020204" charset="-122"/>
              </a:rPr>
              <a:t>t</a:t>
            </a:r>
            <a:r>
              <a:rPr sz="1050" b="1" spc="-5" dirty="0" smtClean="0">
                <a:solidFill>
                  <a:srgbClr val="E8B674"/>
                </a:solidFill>
                <a:latin typeface="Microsoft YaHei UI" panose="020B0503020204020204" charset="-122"/>
                <a:cs typeface="Microsoft YaHei UI" panose="020B0503020204020204" charset="-122"/>
              </a:rPr>
              <a:t>a</a:t>
            </a:r>
            <a:r>
              <a:rPr sz="1050" b="1" spc="-155" dirty="0" smtClean="0">
                <a:solidFill>
                  <a:srgbClr val="E8B674"/>
                </a:solidFill>
                <a:latin typeface="Microsoft YaHei UI" panose="020B0503020204020204" charset="-122"/>
                <a:cs typeface="Microsoft YaHei UI" panose="020B0503020204020204" charset="-122"/>
              </a:rPr>
              <a:t>i</a:t>
            </a:r>
            <a:r>
              <a:rPr sz="1050" b="1" spc="-832" baseline="14000" dirty="0" smtClean="0">
                <a:solidFill>
                  <a:srgbClr val="D6ECFF"/>
                </a:solidFill>
                <a:latin typeface="Microsoft YaHei UI" panose="020B0503020204020204" charset="-122"/>
                <a:cs typeface="Microsoft YaHei UI" panose="020B0503020204020204" charset="-122"/>
              </a:rPr>
              <a:t>4</a:t>
            </a:r>
            <a:r>
              <a:rPr sz="1050" b="1" spc="0" dirty="0" smtClean="0">
                <a:solidFill>
                  <a:srgbClr val="E8B674"/>
                </a:solidFill>
                <a:latin typeface="Microsoft YaHei UI" panose="020B0503020204020204" charset="-122"/>
                <a:cs typeface="Microsoft YaHei UI" panose="020B0503020204020204" charset="-122"/>
              </a:rPr>
              <a:t>n </a:t>
            </a:r>
            <a:r>
              <a:rPr lang="en-US" sz="1050" b="1" spc="5" dirty="0" smtClean="0">
                <a:solidFill>
                  <a:srgbClr val="E8B674"/>
                </a:solidFill>
                <a:latin typeface="Microsoft YaHei UI" panose="020B0503020204020204" charset="-122"/>
                <a:cs typeface="Microsoft YaHei UI" panose="020B0503020204020204" charset="-122"/>
              </a:rPr>
              <a:t>R</a:t>
            </a:r>
            <a:r>
              <a:rPr sz="1050" b="1" spc="-5" dirty="0" smtClean="0">
                <a:solidFill>
                  <a:srgbClr val="E8B674"/>
                </a:solidFill>
                <a:latin typeface="Microsoft YaHei UI" panose="020B0503020204020204" charset="-122"/>
                <a:cs typeface="Microsoft YaHei UI" panose="020B0503020204020204" charset="-122"/>
              </a:rPr>
              <a:t>es</a:t>
            </a:r>
            <a:r>
              <a:rPr sz="1050" b="1" spc="0" dirty="0" smtClean="0">
                <a:solidFill>
                  <a:srgbClr val="E8B674"/>
                </a:solidFill>
                <a:latin typeface="Microsoft YaHei UI" panose="020B0503020204020204" charset="-122"/>
                <a:cs typeface="Microsoft YaHei UI" panose="020B0503020204020204" charset="-122"/>
              </a:rPr>
              <a:t>o</a:t>
            </a:r>
            <a:r>
              <a:rPr sz="1050" b="1" spc="5" dirty="0" smtClean="0">
                <a:solidFill>
                  <a:srgbClr val="E8B674"/>
                </a:solidFill>
                <a:latin typeface="Microsoft YaHei UI" panose="020B0503020204020204" charset="-122"/>
                <a:cs typeface="Microsoft YaHei UI" panose="020B0503020204020204" charset="-122"/>
              </a:rPr>
              <a:t>r</a:t>
            </a:r>
            <a:r>
              <a:rPr sz="1050" b="1" spc="0" dirty="0" smtClean="0">
                <a:solidFill>
                  <a:srgbClr val="E8B674"/>
                </a:solidFill>
                <a:latin typeface="Microsoft YaHei UI" panose="020B0503020204020204" charset="-122"/>
                <a:cs typeface="Microsoft YaHei UI" panose="020B0503020204020204" charset="-122"/>
              </a:rPr>
              <a:t>t</a:t>
            </a:r>
            <a:endParaRPr sz="1050" b="1" dirty="0">
              <a:latin typeface="Microsoft YaHei UI" panose="020B0503020204020204" charset="-122"/>
              <a:cs typeface="Microsoft YaHei UI" panose="020B0503020204020204" charset="-122"/>
            </a:endParaRPr>
          </a:p>
        </p:txBody>
      </p:sp>
      <p:sp>
        <p:nvSpPr>
          <p:cNvPr id="4" name="object 4"/>
          <p:cNvSpPr txBox="1"/>
          <p:nvPr/>
        </p:nvSpPr>
        <p:spPr>
          <a:xfrm>
            <a:off x="7599045" y="5943600"/>
            <a:ext cx="4440555" cy="838200"/>
          </a:xfrm>
          <a:prstGeom prst="rect">
            <a:avLst/>
          </a:prstGeom>
        </p:spPr>
        <p:txBody>
          <a:bodyPr vert="horz" wrap="square" lIns="0" tIns="0" rIns="0" bIns="0" rtlCol="0">
            <a:noAutofit/>
          </a:bodyPr>
          <a:lstStyle/>
          <a:p>
            <a:pPr marR="12700" algn="r">
              <a:lnSpc>
                <a:spcPct val="100000"/>
              </a:lnSpc>
              <a:spcBef>
                <a:spcPts val="300"/>
              </a:spcBef>
            </a:pPr>
            <a:r>
              <a:rPr sz="1000" dirty="0" smtClean="0">
                <a:solidFill>
                  <a:srgbClr val="FFFFFF"/>
                </a:solidFill>
                <a:latin typeface="Microsoft YaHei UI" panose="020B0503020204020204" charset="-122"/>
                <a:cs typeface="Microsoft YaHei UI" panose="020B0503020204020204" charset="-122"/>
              </a:rPr>
              <a:t>万科汗海梁计划于20</a:t>
            </a:r>
            <a:r>
              <a:rPr lang="en-US" sz="1000" dirty="0" smtClean="0">
                <a:solidFill>
                  <a:srgbClr val="FFFFFF"/>
                </a:solidFill>
                <a:latin typeface="Microsoft YaHei UI" panose="020B0503020204020204" charset="-122"/>
                <a:cs typeface="Microsoft YaHei UI" panose="020B0503020204020204" charset="-122"/>
              </a:rPr>
              <a:t>20</a:t>
            </a:r>
            <a:r>
              <a:rPr sz="1000" dirty="0" smtClean="0">
                <a:solidFill>
                  <a:srgbClr val="FFFFFF"/>
                </a:solidFill>
                <a:latin typeface="Microsoft YaHei UI" panose="020B0503020204020204" charset="-122"/>
                <a:cs typeface="Microsoft YaHei UI" panose="020B0503020204020204" charset="-122"/>
              </a:rPr>
              <a:t>年动工</a:t>
            </a:r>
            <a:endParaRPr sz="1000" dirty="0">
              <a:latin typeface="Microsoft YaHei UI" panose="020B0503020204020204" charset="-122"/>
              <a:cs typeface="Microsoft YaHei UI" panose="020B0503020204020204" charset="-122"/>
            </a:endParaRPr>
          </a:p>
          <a:p>
            <a:pPr marL="436245" marR="12700" indent="3228975" algn="r">
              <a:lnSpc>
                <a:spcPct val="125000"/>
              </a:lnSpc>
            </a:pPr>
            <a:r>
              <a:rPr sz="1000" dirty="0" smtClean="0">
                <a:solidFill>
                  <a:srgbClr val="FFFFFF"/>
                </a:solidFill>
                <a:latin typeface="Microsoft YaHei UI" panose="020B0503020204020204" charset="-122"/>
                <a:cs typeface="Microsoft YaHei UI" panose="020B0503020204020204" charset="-122"/>
              </a:rPr>
              <a:t>一期工程包括 3条缆车、22条雪道、雪具大厅、两座酒店、</a:t>
            </a:r>
            <a:r>
              <a:rPr sz="1000" spc="-5" dirty="0" smtClean="0">
                <a:solidFill>
                  <a:srgbClr val="FFFFFF"/>
                </a:solidFill>
                <a:latin typeface="Microsoft YaHei UI" panose="020B0503020204020204" charset="-122"/>
                <a:cs typeface="Microsoft YaHei UI" panose="020B0503020204020204" charset="-122"/>
              </a:rPr>
              <a:t>S</a:t>
            </a:r>
            <a:r>
              <a:rPr sz="1000" spc="5" dirty="0" smtClean="0">
                <a:solidFill>
                  <a:srgbClr val="FFFFFF"/>
                </a:solidFill>
                <a:latin typeface="Microsoft YaHei UI" panose="020B0503020204020204" charset="-122"/>
                <a:cs typeface="Microsoft YaHei UI" panose="020B0503020204020204" charset="-122"/>
              </a:rPr>
              <a:t>k</a:t>
            </a:r>
            <a:r>
              <a:rPr sz="1000" spc="0" dirty="0" smtClean="0">
                <a:solidFill>
                  <a:srgbClr val="FFFFFF"/>
                </a:solidFill>
                <a:latin typeface="Microsoft YaHei UI" panose="020B0503020204020204" charset="-122"/>
                <a:cs typeface="Microsoft YaHei UI" panose="020B0503020204020204" charset="-122"/>
              </a:rPr>
              <a:t>i </a:t>
            </a:r>
            <a:r>
              <a:rPr sz="1000" spc="-5" dirty="0" smtClean="0">
                <a:solidFill>
                  <a:srgbClr val="FFFFFF"/>
                </a:solidFill>
                <a:latin typeface="Microsoft YaHei UI" panose="020B0503020204020204" charset="-122"/>
                <a:cs typeface="Microsoft YaHei UI" panose="020B0503020204020204" charset="-122"/>
              </a:rPr>
              <a:t>i</a:t>
            </a:r>
            <a:r>
              <a:rPr sz="1000" spc="0" dirty="0" smtClean="0">
                <a:solidFill>
                  <a:srgbClr val="FFFFFF"/>
                </a:solidFill>
                <a:latin typeface="Microsoft YaHei UI" panose="020B0503020204020204" charset="-122"/>
                <a:cs typeface="Microsoft YaHei UI" panose="020B0503020204020204" charset="-122"/>
              </a:rPr>
              <a:t>n &amp;</a:t>
            </a:r>
            <a:r>
              <a:rPr sz="1000" spc="10" dirty="0" smtClean="0">
                <a:solidFill>
                  <a:srgbClr val="FFFFFF"/>
                </a:solidFill>
                <a:latin typeface="Microsoft YaHei UI" panose="020B0503020204020204" charset="-122"/>
                <a:cs typeface="Microsoft YaHei UI" panose="020B0503020204020204" charset="-122"/>
              </a:rPr>
              <a:t> </a:t>
            </a:r>
            <a:r>
              <a:rPr sz="1000" spc="0" dirty="0" smtClean="0">
                <a:solidFill>
                  <a:srgbClr val="FFFFFF"/>
                </a:solidFill>
                <a:latin typeface="Microsoft YaHei UI" panose="020B0503020204020204" charset="-122"/>
                <a:cs typeface="Microsoft YaHei UI" panose="020B0503020204020204" charset="-122"/>
              </a:rPr>
              <a:t>o</a:t>
            </a:r>
            <a:r>
              <a:rPr sz="1000" spc="-5" dirty="0" smtClean="0">
                <a:solidFill>
                  <a:srgbClr val="FFFFFF"/>
                </a:solidFill>
                <a:latin typeface="Microsoft YaHei UI" panose="020B0503020204020204" charset="-122"/>
                <a:cs typeface="Microsoft YaHei UI" panose="020B0503020204020204" charset="-122"/>
              </a:rPr>
              <a:t>u</a:t>
            </a:r>
            <a:r>
              <a:rPr sz="1000" spc="0" dirty="0" smtClean="0">
                <a:solidFill>
                  <a:srgbClr val="FFFFFF"/>
                </a:solidFill>
                <a:latin typeface="Microsoft YaHei UI" panose="020B0503020204020204" charset="-122"/>
                <a:cs typeface="Microsoft YaHei UI" panose="020B0503020204020204" charset="-122"/>
              </a:rPr>
              <a:t>t公寓和商业街</a:t>
            </a:r>
            <a:endParaRPr sz="1000" dirty="0">
              <a:latin typeface="Microsoft YaHei UI" panose="020B0503020204020204" charset="-122"/>
              <a:cs typeface="Microsoft YaHei UI" panose="020B0503020204020204" charset="-122"/>
            </a:endParaRPr>
          </a:p>
          <a:p>
            <a:pPr marR="12700" algn="r">
              <a:lnSpc>
                <a:spcPct val="100000"/>
              </a:lnSpc>
              <a:spcBef>
                <a:spcPts val="300"/>
              </a:spcBef>
            </a:pPr>
            <a:r>
              <a:rPr sz="1000" dirty="0" smtClean="0">
                <a:solidFill>
                  <a:srgbClr val="FFFFFF"/>
                </a:solidFill>
                <a:latin typeface="Microsoft YaHei UI" panose="020B0503020204020204" charset="-122"/>
                <a:cs typeface="Microsoft YaHei UI" panose="020B0503020204020204" charset="-122"/>
              </a:rPr>
              <a:t>预计于2022年冬奥会前开业运营</a:t>
            </a:r>
            <a:endParaRPr sz="1000" dirty="0">
              <a:latin typeface="Microsoft YaHei UI" panose="020B0503020204020204" charset="-122"/>
              <a:cs typeface="Microsoft YaHei UI" panose="020B0503020204020204" charset="-122"/>
            </a:endParaRPr>
          </a:p>
        </p:txBody>
      </p:sp>
      <p:sp>
        <p:nvSpPr>
          <p:cNvPr id="5" name="object 5"/>
          <p:cNvSpPr txBox="1"/>
          <p:nvPr/>
        </p:nvSpPr>
        <p:spPr>
          <a:xfrm>
            <a:off x="303212" y="299886"/>
            <a:ext cx="6022975" cy="499745"/>
          </a:xfrm>
          <a:prstGeom prst="rect">
            <a:avLst/>
          </a:prstGeom>
        </p:spPr>
        <p:txBody>
          <a:bodyPr vert="horz" wrap="square" lIns="0" tIns="0" rIns="0" bIns="0" rtlCol="0">
            <a:noAutofit/>
          </a:bodyPr>
          <a:lstStyle/>
          <a:p>
            <a:pPr marL="12700">
              <a:lnSpc>
                <a:spcPct val="100000"/>
              </a:lnSpc>
            </a:pPr>
            <a:r>
              <a:rPr sz="3200" dirty="0" smtClean="0">
                <a:solidFill>
                  <a:srgbClr val="FFFFFF"/>
                </a:solidFill>
                <a:latin typeface="Microsoft YaHei UI" panose="020B0503020204020204" charset="-122"/>
                <a:cs typeface="Microsoft YaHei UI" panose="020B0503020204020204" charset="-122"/>
              </a:rPr>
              <a:t>汗海梁，以</a:t>
            </a:r>
            <a:r>
              <a:rPr sz="3200" spc="-5" dirty="0" smtClean="0">
                <a:solidFill>
                  <a:srgbClr val="FFFFFF"/>
                </a:solidFill>
                <a:latin typeface="Microsoft YaHei UI" panose="020B0503020204020204" charset="-122"/>
                <a:cs typeface="Microsoft YaHei UI" panose="020B0503020204020204" charset="-122"/>
              </a:rPr>
              <a:t>81</a:t>
            </a:r>
            <a:r>
              <a:rPr sz="3200" spc="0" dirty="0" smtClean="0">
                <a:solidFill>
                  <a:srgbClr val="FFFFFF"/>
                </a:solidFill>
                <a:latin typeface="Microsoft YaHei UI" panose="020B0503020204020204" charset="-122"/>
                <a:cs typeface="Microsoft YaHei UI" panose="020B0503020204020204" charset="-122"/>
              </a:rPr>
              <a:t>0米高度致敬崇礼。</a:t>
            </a:r>
            <a:endParaRPr sz="3200" dirty="0">
              <a:latin typeface="Microsoft YaHei UI" panose="020B0503020204020204" charset="-122"/>
              <a:cs typeface="Microsoft YaHei UI" panose="020B0503020204020204" charset="-122"/>
            </a:endParaRPr>
          </a:p>
        </p:txBody>
      </p:sp>
      <p:sp>
        <p:nvSpPr>
          <p:cNvPr id="7" name="矩形 6"/>
          <p:cNvSpPr/>
          <p:nvPr/>
        </p:nvSpPr>
        <p:spPr>
          <a:xfrm>
            <a:off x="152400" y="5360281"/>
            <a:ext cx="6324600" cy="1506182"/>
          </a:xfrm>
          <a:prstGeom prst="rect">
            <a:avLst/>
          </a:prstGeom>
        </p:spPr>
        <p:txBody>
          <a:bodyPr wrap="square">
            <a:spAutoFit/>
          </a:bodyPr>
          <a:lstStyle/>
          <a:p>
            <a:pPr marL="184150" marR="12700" indent="-171450">
              <a:lnSpc>
                <a:spcPct val="125000"/>
              </a:lnSpc>
              <a:buFont typeface="Arial" panose="020B0604020202020204" pitchFamily="34" charset="0"/>
              <a:buChar char="•"/>
            </a:pP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万科汗海梁度假区位于</a:t>
            </a:r>
            <a:r>
              <a:rPr lang="en-US" altLang="zh-CN"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2022</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年冬奥会举办地张家口崇礼</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区；</a:t>
            </a:r>
            <a:endParaRPr lang="en-US" altLang="zh-CN"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endParaRPr>
          </a:p>
          <a:p>
            <a:pPr marL="184150" marR="12700" indent="-171450">
              <a:lnSpc>
                <a:spcPct val="125000"/>
              </a:lnSpc>
              <a:buFont typeface="Arial" panose="020B0604020202020204" pitchFamily="34" charset="0"/>
              <a:buChar char="•"/>
            </a:pP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北京</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至崇礼的高铁、</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高速已于</a:t>
            </a:r>
            <a:r>
              <a:rPr lang="en-US" altLang="zh-CN"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2019</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年底通车，张家口</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宁远机场</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也为奥运会改扩建完成，顺利开放；</a:t>
            </a:r>
            <a:endParaRPr lang="en-US" altLang="zh-CN"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endParaRPr>
          </a:p>
          <a:p>
            <a:pPr marL="184150" marR="12700" indent="-171450">
              <a:lnSpc>
                <a:spcPct val="125000"/>
              </a:lnSpc>
              <a:buFont typeface="Arial" panose="020B0604020202020204" pitchFamily="34" charset="0"/>
              <a:buChar char="•"/>
            </a:pP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万科</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汗海梁度假区规划雪道面积约为</a:t>
            </a:r>
            <a:r>
              <a:rPr lang="en-US" altLang="zh-CN"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394</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公顷，是万科松花湖度假区的三倍</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规模，垂直</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落差近</a:t>
            </a:r>
            <a:r>
              <a:rPr lang="en-US" altLang="zh-CN"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810</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米，是</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崇礼地区落差最大的雪</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场；</a:t>
            </a:r>
            <a:endParaRPr lang="en-US" altLang="zh-CN"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endParaRPr>
          </a:p>
          <a:p>
            <a:pPr marL="184150" marR="12700" indent="-171450">
              <a:lnSpc>
                <a:spcPct val="125000"/>
              </a:lnSpc>
              <a:buFont typeface="Arial" panose="020B0604020202020204" pitchFamily="34" charset="0"/>
              <a:buChar char="•"/>
            </a:pP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未来</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度假区将分期落实四级开发</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思路：一级</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为特色村落，打造中国美丽乡村示范</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工程；二</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级为山谷，滑雪小镇</a:t>
            </a:r>
            <a:r>
              <a:rPr lang="en-US" altLang="zh-CN" sz="1050" spc="-5"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农业综合体</a:t>
            </a:r>
            <a:r>
              <a:rPr lang="en-US" altLang="zh-CN" sz="1050" spc="-5"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生态</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协同；三</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级为山坡，创造世界级的山地度假村和滑雪</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场；四</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级为山顶，</a:t>
            </a:r>
            <a:r>
              <a:rPr lang="en-US" altLang="zh-CN"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2000</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米</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高度，为北京周边提供独一无二</a:t>
            </a:r>
            <a:r>
              <a:rPr lang="zh-CN" altLang="en-US" sz="105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的山顶度假</a:t>
            </a:r>
            <a:r>
              <a:rPr lang="zh-CN" altLang="en-US" sz="1050" dirty="0" smtClean="0">
                <a:solidFill>
                  <a:srgbClr val="FFFFFF"/>
                </a:solidFill>
                <a:latin typeface="微软雅黑" panose="020B0503020204020204" pitchFamily="34" charset="-122"/>
                <a:ea typeface="微软雅黑" panose="020B0503020204020204" pitchFamily="34" charset="-122"/>
                <a:cs typeface="Microsoft YaHei UI" panose="020B0503020204020204" charset="-122"/>
              </a:rPr>
              <a:t>活动区域。</a:t>
            </a:r>
            <a:endParaRPr lang="zh-CN" altLang="en-US" sz="1050" dirty="0">
              <a:latin typeface="微软雅黑" panose="020B0503020204020204" pitchFamily="34" charset="-122"/>
              <a:ea typeface="微软雅黑" panose="020B0503020204020204" pitchFamily="34" charset="-122"/>
              <a:cs typeface="Microsoft YaHei UI" panose="020B050302020402020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8000"/>
          </a:xfrm>
          <a:prstGeom prst="rect">
            <a:avLst/>
          </a:prstGeom>
          <a:blipFill>
            <a:blip r:embed="rId1" cstate="print"/>
            <a:stretch>
              <a:fillRect/>
            </a:stretch>
          </a:blipFill>
        </p:spPr>
        <p:txBody>
          <a:bodyPr wrap="square" lIns="0" tIns="0" rIns="0" bIns="0" rtlCol="0">
            <a:noAutofit/>
          </a:bodyPr>
          <a:lstStyle/>
          <a:p/>
        </p:txBody>
      </p:sp>
      <p:sp>
        <p:nvSpPr>
          <p:cNvPr id="3" name="object 3"/>
          <p:cNvSpPr/>
          <p:nvPr/>
        </p:nvSpPr>
        <p:spPr>
          <a:xfrm>
            <a:off x="10617200" y="520700"/>
            <a:ext cx="1143000" cy="1384300"/>
          </a:xfrm>
          <a:prstGeom prst="rect">
            <a:avLst/>
          </a:prstGeom>
          <a:blipFill>
            <a:blip r:embed="rId2" cstate="print"/>
            <a:stretch>
              <a:fillRect/>
            </a:stretch>
          </a:blipFill>
        </p:spPr>
        <p:txBody>
          <a:bodyPr wrap="square" lIns="0" tIns="0" rIns="0" bIns="0" rtlCol="0">
            <a:noAutofit/>
          </a:bodyPr>
          <a:lstStyle/>
          <a:p/>
        </p:txBody>
      </p:sp>
      <p:sp>
        <p:nvSpPr>
          <p:cNvPr id="4" name="object 4"/>
          <p:cNvSpPr txBox="1">
            <a:spLocks noGrp="1"/>
          </p:cNvSpPr>
          <p:nvPr>
            <p:ph type="title" idx="4294967295"/>
          </p:nvPr>
        </p:nvSpPr>
        <p:spPr>
          <a:xfrm>
            <a:off x="234619" y="266700"/>
            <a:ext cx="11722761" cy="647700"/>
          </a:xfrm>
          <a:prstGeom prst="rect">
            <a:avLst/>
          </a:prstGeom>
        </p:spPr>
        <p:txBody>
          <a:bodyPr vert="horz" wrap="square" lIns="0" tIns="0" rIns="0" bIns="0" rtlCol="0">
            <a:noAutofit/>
          </a:bodyPr>
          <a:lstStyle/>
          <a:p>
            <a:pPr marL="12700">
              <a:lnSpc>
                <a:spcPts val="3835"/>
              </a:lnSpc>
            </a:pPr>
            <a:r>
              <a:rPr sz="3200" dirty="0" err="1" smtClean="0">
                <a:solidFill>
                  <a:srgbClr val="FFFFFF"/>
                </a:solidFill>
                <a:latin typeface="Microsoft YaHei UI" panose="020B0503020204020204" charset="-122"/>
                <a:cs typeface="Microsoft YaHei UI" panose="020B0503020204020204" charset="-122"/>
              </a:rPr>
              <a:t>小海坨，奥运遗产</a:t>
            </a:r>
            <a:r>
              <a:rPr lang="zh-CN" altLang="en-US" sz="3200" dirty="0">
                <a:solidFill>
                  <a:srgbClr val="FFFFFF"/>
                </a:solidFill>
                <a:latin typeface="微软雅黑" panose="020B0503020204020204" pitchFamily="34" charset="-122"/>
                <a:ea typeface="微软雅黑" panose="020B0503020204020204" pitchFamily="34" charset="-122"/>
                <a:cs typeface="Microsoft YaHei UI" panose="020B0503020204020204" charset="-122"/>
              </a:rPr>
              <a:t>，</a:t>
            </a:r>
            <a:r>
              <a:rPr sz="3200" dirty="0" err="1" smtClean="0">
                <a:solidFill>
                  <a:srgbClr val="FFFFFF"/>
                </a:solidFill>
                <a:latin typeface="Microsoft YaHei UI" panose="020B0503020204020204" charset="-122"/>
                <a:cs typeface="Microsoft YaHei UI" panose="020B0503020204020204" charset="-122"/>
              </a:rPr>
              <a:t>四季度假胜地</a:t>
            </a:r>
            <a:r>
              <a:rPr sz="3200" dirty="0" smtClean="0">
                <a:solidFill>
                  <a:srgbClr val="FFFFFF"/>
                </a:solidFill>
                <a:latin typeface="Microsoft YaHei UI" panose="020B0503020204020204" charset="-122"/>
                <a:cs typeface="Microsoft YaHei UI" panose="020B0503020204020204" charset="-122"/>
              </a:rPr>
              <a:t>。</a:t>
            </a:r>
            <a:endParaRPr sz="3200" dirty="0">
              <a:latin typeface="Microsoft YaHei UI" panose="020B0503020204020204" charset="-122"/>
              <a:cs typeface="Microsoft YaHei UI" panose="020B0503020204020204" charset="-122"/>
            </a:endParaRPr>
          </a:p>
        </p:txBody>
      </p:sp>
      <p:sp>
        <p:nvSpPr>
          <p:cNvPr id="5" name="object 5"/>
          <p:cNvSpPr txBox="1"/>
          <p:nvPr/>
        </p:nvSpPr>
        <p:spPr>
          <a:xfrm>
            <a:off x="234619" y="990600"/>
            <a:ext cx="7423150" cy="1231900"/>
          </a:xfrm>
          <a:prstGeom prst="rect">
            <a:avLst/>
          </a:prstGeom>
        </p:spPr>
        <p:txBody>
          <a:bodyPr vert="horz" wrap="square" lIns="0" tIns="0" rIns="0" bIns="0" rtlCol="0">
            <a:noAutofit/>
          </a:bodyPr>
          <a:lstStyle/>
          <a:p>
            <a:pPr marL="12700">
              <a:lnSpc>
                <a:spcPct val="100000"/>
              </a:lnSpc>
            </a:pPr>
            <a:r>
              <a:rPr sz="1000" dirty="0" smtClean="0">
                <a:solidFill>
                  <a:srgbClr val="FFFFFF"/>
                </a:solidFill>
                <a:latin typeface="Microsoft YaHei UI" panose="020B0503020204020204" charset="-122"/>
                <a:cs typeface="Microsoft YaHei UI" panose="020B0503020204020204" charset="-122"/>
              </a:rPr>
              <a:t>• </a:t>
            </a:r>
            <a:r>
              <a:rPr sz="1000" spc="-135" dirty="0" smtClean="0">
                <a:solidFill>
                  <a:srgbClr val="FFFFFF"/>
                </a:solidFill>
                <a:latin typeface="Microsoft YaHei UI" panose="020B0503020204020204" charset="-122"/>
                <a:cs typeface="Microsoft YaHei UI" panose="020B0503020204020204" charset="-122"/>
              </a:rPr>
              <a:t> </a:t>
            </a:r>
            <a:r>
              <a:rPr sz="1000" spc="0" dirty="0" smtClean="0">
                <a:solidFill>
                  <a:srgbClr val="FFFFFF"/>
                </a:solidFill>
                <a:latin typeface="Microsoft YaHei UI" panose="020B0503020204020204" charset="-122"/>
                <a:cs typeface="Microsoft YaHei UI" panose="020B0503020204020204" charset="-122"/>
              </a:rPr>
              <a:t>北京2022冬奥会延庆赛区核心区位于北京延庆小海坨地区，通过京张高铁、京藏、京新、延崇高速与北京及张家口赛区互联互通。</a:t>
            </a:r>
            <a:endParaRPr sz="1000" dirty="0">
              <a:latin typeface="Microsoft YaHei UI" panose="020B0503020204020204" charset="-122"/>
              <a:cs typeface="Microsoft YaHei UI" panose="020B0503020204020204" charset="-122"/>
            </a:endParaRPr>
          </a:p>
          <a:p>
            <a:pPr marL="12700">
              <a:lnSpc>
                <a:spcPct val="100000"/>
              </a:lnSpc>
              <a:spcBef>
                <a:spcPts val="500"/>
              </a:spcBef>
            </a:pPr>
            <a:r>
              <a:rPr sz="1000" dirty="0" smtClean="0">
                <a:solidFill>
                  <a:srgbClr val="FFFFFF"/>
                </a:solidFill>
                <a:latin typeface="Microsoft YaHei UI" panose="020B0503020204020204" charset="-122"/>
                <a:cs typeface="Microsoft YaHei UI" panose="020B0503020204020204" charset="-122"/>
              </a:rPr>
              <a:t>• </a:t>
            </a:r>
            <a:r>
              <a:rPr sz="1000" spc="-135" dirty="0" smtClean="0">
                <a:solidFill>
                  <a:srgbClr val="FFFFFF"/>
                </a:solidFill>
                <a:latin typeface="Microsoft YaHei UI" panose="020B0503020204020204" charset="-122"/>
                <a:cs typeface="Microsoft YaHei UI" panose="020B0503020204020204" charset="-122"/>
              </a:rPr>
              <a:t> </a:t>
            </a:r>
            <a:r>
              <a:rPr sz="1000" spc="0" dirty="0" smtClean="0">
                <a:solidFill>
                  <a:srgbClr val="FFFFFF"/>
                </a:solidFill>
                <a:latin typeface="Microsoft YaHei UI" panose="020B0503020204020204" charset="-122"/>
                <a:cs typeface="Microsoft YaHei UI" panose="020B0503020204020204" charset="-122"/>
              </a:rPr>
              <a:t>区域内风景秀丽、生态环境优美，将建设国家高山滑雪中心、国家雪车雪橇中心、延庆冬奥村和山地新闻中心四大场馆。</a:t>
            </a:r>
            <a:endParaRPr sz="1000" dirty="0">
              <a:latin typeface="Microsoft YaHei UI" panose="020B0503020204020204" charset="-122"/>
              <a:cs typeface="Microsoft YaHei UI" panose="020B0503020204020204" charset="-122"/>
            </a:endParaRPr>
          </a:p>
          <a:p>
            <a:pPr marL="12700">
              <a:lnSpc>
                <a:spcPct val="100000"/>
              </a:lnSpc>
              <a:spcBef>
                <a:spcPts val="500"/>
              </a:spcBef>
            </a:pPr>
            <a:r>
              <a:rPr sz="1000" dirty="0" smtClean="0">
                <a:solidFill>
                  <a:srgbClr val="FFFFFF"/>
                </a:solidFill>
                <a:latin typeface="Microsoft YaHei UI" panose="020B0503020204020204" charset="-122"/>
                <a:cs typeface="Microsoft YaHei UI" panose="020B0503020204020204" charset="-122"/>
              </a:rPr>
              <a:t>• </a:t>
            </a:r>
            <a:r>
              <a:rPr sz="1000" spc="-135" dirty="0" smtClean="0">
                <a:solidFill>
                  <a:srgbClr val="FFFFFF"/>
                </a:solidFill>
                <a:latin typeface="Microsoft YaHei UI" panose="020B0503020204020204" charset="-122"/>
                <a:cs typeface="Microsoft YaHei UI" panose="020B0503020204020204" charset="-122"/>
              </a:rPr>
              <a:t> </a:t>
            </a:r>
            <a:r>
              <a:rPr sz="1000" spc="0" dirty="0" smtClean="0">
                <a:solidFill>
                  <a:srgbClr val="FFFFFF"/>
                </a:solidFill>
                <a:latin typeface="Microsoft YaHei UI" panose="020B0503020204020204" charset="-122"/>
                <a:cs typeface="Microsoft YaHei UI" panose="020B0503020204020204" charset="-122"/>
              </a:rPr>
              <a:t>冬奥会后，万科将与北京北控集团、北京住总集团和中国建筑一局一起对奥运场馆进行改造，打造亚洲首屈一指的四季度假胜地。</a:t>
            </a:r>
            <a:endParaRPr sz="1000" dirty="0">
              <a:latin typeface="Microsoft YaHei UI" panose="020B0503020204020204" charset="-122"/>
              <a:cs typeface="Microsoft YaHei UI" panose="020B0503020204020204" charset="-122"/>
            </a:endParaRPr>
          </a:p>
          <a:p>
            <a:pPr marL="12700">
              <a:lnSpc>
                <a:spcPct val="100000"/>
              </a:lnSpc>
              <a:spcBef>
                <a:spcPts val="500"/>
              </a:spcBef>
            </a:pPr>
            <a:r>
              <a:rPr sz="1000" dirty="0" smtClean="0">
                <a:solidFill>
                  <a:srgbClr val="FFFFFF"/>
                </a:solidFill>
                <a:latin typeface="Microsoft YaHei UI" panose="020B0503020204020204" charset="-122"/>
                <a:cs typeface="Microsoft YaHei UI" panose="020B0503020204020204" charset="-122"/>
              </a:rPr>
              <a:t>• </a:t>
            </a:r>
            <a:r>
              <a:rPr sz="1000" spc="-135" dirty="0" smtClean="0">
                <a:solidFill>
                  <a:srgbClr val="FFFFFF"/>
                </a:solidFill>
                <a:latin typeface="Microsoft YaHei UI" panose="020B0503020204020204" charset="-122"/>
                <a:cs typeface="Microsoft YaHei UI" panose="020B0503020204020204" charset="-122"/>
              </a:rPr>
              <a:t> </a:t>
            </a:r>
            <a:r>
              <a:rPr sz="1000" spc="0" dirty="0" smtClean="0">
                <a:solidFill>
                  <a:srgbClr val="FFFFFF"/>
                </a:solidFill>
                <a:latin typeface="Microsoft YaHei UI" panose="020B0503020204020204" charset="-122"/>
                <a:cs typeface="Microsoft YaHei UI" panose="020B0503020204020204" charset="-122"/>
              </a:rPr>
              <a:t>2022年2月举行冬奥会 。</a:t>
            </a:r>
            <a:endParaRPr sz="1000" dirty="0">
              <a:latin typeface="Microsoft YaHei UI" panose="020B0503020204020204" charset="-122"/>
              <a:cs typeface="Microsoft YaHei UI" panose="020B0503020204020204" charset="-122"/>
            </a:endParaRPr>
          </a:p>
          <a:p>
            <a:pPr marL="12700">
              <a:lnSpc>
                <a:spcPts val="1200"/>
              </a:lnSpc>
              <a:spcBef>
                <a:spcPts val="500"/>
              </a:spcBef>
            </a:pPr>
            <a:r>
              <a:rPr sz="1000" dirty="0" smtClean="0">
                <a:solidFill>
                  <a:srgbClr val="FFFFFF"/>
                </a:solidFill>
                <a:latin typeface="Microsoft YaHei UI" panose="020B0503020204020204" charset="-122"/>
                <a:cs typeface="Microsoft YaHei UI" panose="020B0503020204020204" charset="-122"/>
              </a:rPr>
              <a:t>• </a:t>
            </a:r>
            <a:r>
              <a:rPr sz="1000" spc="-135" dirty="0" smtClean="0">
                <a:solidFill>
                  <a:srgbClr val="FFFFFF"/>
                </a:solidFill>
                <a:latin typeface="Microsoft YaHei UI" panose="020B0503020204020204" charset="-122"/>
                <a:cs typeface="Microsoft YaHei UI" panose="020B0503020204020204" charset="-122"/>
              </a:rPr>
              <a:t> </a:t>
            </a:r>
            <a:r>
              <a:rPr sz="1000" spc="0" dirty="0" smtClean="0">
                <a:solidFill>
                  <a:srgbClr val="FFFFFF"/>
                </a:solidFill>
                <a:latin typeface="Microsoft YaHei UI" panose="020B0503020204020204" charset="-122"/>
                <a:cs typeface="Microsoft YaHei UI" panose="020B0503020204020204" charset="-122"/>
              </a:rPr>
              <a:t>2022年6月对公众开放。</a:t>
            </a:r>
            <a:endParaRPr sz="1000" dirty="0">
              <a:latin typeface="Microsoft YaHei UI" panose="020B0503020204020204" charset="-122"/>
              <a:cs typeface="Microsoft YaHei UI" panose="020B050302020402020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idx="1"/>
          </p:nvPr>
        </p:nvSpPr>
        <p:spPr>
          <a:xfrm>
            <a:off x="339697" y="1143000"/>
            <a:ext cx="5908704" cy="5638800"/>
          </a:xfrm>
        </p:spPr>
        <p:txBody>
          <a:bodyPr/>
          <a:lstStyle/>
          <a:p>
            <a:pPr>
              <a:buFont typeface="Wingdings" panose="05000000000000000000" pitchFamily="2" charset="2"/>
              <a:buChar char="Ø"/>
            </a:pPr>
            <a:r>
              <a:rPr lang="zh-CN" altLang="en-US" sz="1800" b="1" dirty="0" smtClean="0">
                <a:solidFill>
                  <a:srgbClr val="C00000"/>
                </a:solidFill>
                <a:latin typeface="微软雅黑" panose="020B0503020204020204" pitchFamily="34" charset="-122"/>
                <a:ea typeface="微软雅黑" panose="020B0503020204020204" pitchFamily="34" charset="-122"/>
              </a:rPr>
              <a:t>任职要求：</a:t>
            </a:r>
            <a:endParaRPr lang="en-US" altLang="zh-CN" sz="1800" b="1" dirty="0" smtClean="0">
              <a:solidFill>
                <a:srgbClr val="C00000"/>
              </a:solidFill>
              <a:latin typeface="微软雅黑" panose="020B0503020204020204" pitchFamily="34" charset="-122"/>
              <a:ea typeface="微软雅黑" panose="020B0503020204020204" pitchFamily="34" charset="-122"/>
            </a:endParaRPr>
          </a:p>
          <a:p>
            <a:r>
              <a:rPr lang="en-US" altLang="zh-CN" sz="1400" dirty="0" smtClean="0">
                <a:latin typeface="微软雅黑" panose="020B0503020204020204" pitchFamily="34" charset="-122"/>
                <a:ea typeface="微软雅黑" panose="020B0503020204020204" pitchFamily="34" charset="-122"/>
              </a:rPr>
              <a:t>18</a:t>
            </a:r>
            <a:r>
              <a:rPr lang="zh-CN" altLang="en-US" sz="1400" dirty="0" smtClean="0">
                <a:latin typeface="微软雅黑" panose="020B0503020204020204" pitchFamily="34" charset="-122"/>
                <a:ea typeface="微软雅黑" panose="020B0503020204020204" pitchFamily="34" charset="-122"/>
              </a:rPr>
              <a:t>岁</a:t>
            </a:r>
            <a:r>
              <a:rPr lang="en-US" altLang="zh-CN" sz="1400" dirty="0" smtClean="0">
                <a:latin typeface="微软雅黑" panose="020B0503020204020204" pitchFamily="34" charset="-122"/>
                <a:ea typeface="微软雅黑" panose="020B0503020204020204" pitchFamily="34" charset="-122"/>
              </a:rPr>
              <a:t>-45</a:t>
            </a:r>
            <a:r>
              <a:rPr lang="zh-CN" altLang="en-US" sz="1400" dirty="0" smtClean="0">
                <a:latin typeface="微软雅黑" panose="020B0503020204020204" pitchFamily="34" charset="-122"/>
                <a:ea typeface="微软雅黑" panose="020B0503020204020204" pitchFamily="34" charset="-122"/>
              </a:rPr>
              <a:t>岁，大专以上学历</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热爱运动，有意愿学习滑雪</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有客户服务意识</a:t>
            </a:r>
            <a:endParaRPr lang="en-US" altLang="zh-CN" sz="1400" dirty="0" smtClean="0">
              <a:latin typeface="微软雅黑" panose="020B0503020204020204" pitchFamily="34" charset="-122"/>
              <a:ea typeface="微软雅黑" panose="020B0503020204020204" pitchFamily="34" charset="-122"/>
            </a:endParaRPr>
          </a:p>
          <a:p>
            <a:endParaRPr lang="en-US" altLang="zh-CN" sz="1800" dirty="0">
              <a:latin typeface="微软雅黑" panose="020B0503020204020204" pitchFamily="34" charset="-122"/>
              <a:ea typeface="微软雅黑" panose="020B0503020204020204" pitchFamily="34" charset="-122"/>
            </a:endParaRPr>
          </a:p>
          <a:p>
            <a:pPr>
              <a:buFont typeface="Wingdings" panose="05000000000000000000" pitchFamily="2" charset="2"/>
              <a:buChar char="Ø"/>
            </a:pPr>
            <a:r>
              <a:rPr lang="zh-CN" altLang="en-US" sz="1800" b="1" dirty="0">
                <a:solidFill>
                  <a:srgbClr val="C00000"/>
                </a:solidFill>
                <a:latin typeface="微软雅黑" panose="020B0503020204020204" pitchFamily="34" charset="-122"/>
                <a:ea typeface="微软雅黑" panose="020B0503020204020204" pitchFamily="34" charset="-122"/>
              </a:rPr>
              <a:t>岗位职责：</a:t>
            </a:r>
            <a:endParaRPr lang="en-US" altLang="zh-CN" sz="1800" b="1" dirty="0">
              <a:solidFill>
                <a:srgbClr val="C00000"/>
              </a:solidFill>
              <a:latin typeface="微软雅黑" panose="020B0503020204020204" pitchFamily="34" charset="-122"/>
              <a:ea typeface="微软雅黑" panose="020B0503020204020204" pitchFamily="34" charset="-122"/>
            </a:endParaRPr>
          </a:p>
          <a:p>
            <a:pPr>
              <a:lnSpc>
                <a:spcPct val="100000"/>
              </a:lnSpc>
            </a:pPr>
            <a:r>
              <a:rPr lang="en-US" altLang="zh-CN" sz="1400" dirty="0" smtClean="0">
                <a:latin typeface="微软雅黑" panose="020B0503020204020204" pitchFamily="34" charset="-122"/>
                <a:ea typeface="微软雅黑" panose="020B0503020204020204" pitchFamily="34" charset="-122"/>
                <a:sym typeface="宋体" panose="02010600030101010101" pitchFamily="2" charset="-122"/>
              </a:rPr>
              <a:t>①</a:t>
            </a:r>
            <a:r>
              <a:rPr lang="zh-CN" altLang="en-US" sz="1400" dirty="0" smtClean="0">
                <a:latin typeface="微软雅黑" panose="020B0503020204020204" pitchFamily="34" charset="-122"/>
                <a:ea typeface="微软雅黑" panose="020B0503020204020204" pitchFamily="34" charset="-122"/>
                <a:sym typeface="宋体" panose="02010600030101010101" pitchFamily="2" charset="-122"/>
              </a:rPr>
              <a:t>客户接待、引导、雪具租赁、外场服务等客户服务职能；</a:t>
            </a:r>
            <a:endParaRPr lang="zh-CN" altLang="zh-CN" sz="1400" dirty="0">
              <a:latin typeface="微软雅黑" panose="020B0503020204020204" pitchFamily="34" charset="-122"/>
              <a:ea typeface="微软雅黑" panose="020B0503020204020204" pitchFamily="34" charset="-122"/>
            </a:endParaRPr>
          </a:p>
          <a:p>
            <a:pPr>
              <a:lnSpc>
                <a:spcPct val="100000"/>
              </a:lnSpc>
            </a:pPr>
            <a:r>
              <a:rPr lang="en-US" altLang="zh-CN" sz="1400" dirty="0" smtClean="0">
                <a:latin typeface="微软雅黑" panose="020B0503020204020204" pitchFamily="34" charset="-122"/>
                <a:ea typeface="微软雅黑" panose="020B0503020204020204" pitchFamily="34" charset="-122"/>
                <a:sym typeface="宋体" panose="02010600030101010101" pitchFamily="2" charset="-122"/>
              </a:rPr>
              <a:t>②</a:t>
            </a:r>
            <a:r>
              <a:rPr lang="zh-CN" altLang="en-US" sz="1400" dirty="0" smtClean="0">
                <a:latin typeface="微软雅黑" panose="020B0503020204020204" pitchFamily="34" charset="-122"/>
                <a:ea typeface="微软雅黑" panose="020B0503020204020204" pitchFamily="34" charset="-122"/>
                <a:sym typeface="宋体" panose="02010600030101010101" pitchFamily="2" charset="-122"/>
              </a:rPr>
              <a:t>公司品牌推广</a:t>
            </a:r>
            <a:r>
              <a:rPr lang="zh-CN" altLang="en-US" sz="1400" dirty="0">
                <a:latin typeface="微软雅黑" panose="020B0503020204020204" pitchFamily="34" charset="-122"/>
                <a:ea typeface="微软雅黑" panose="020B0503020204020204" pitchFamily="34" charset="-122"/>
                <a:sym typeface="宋体" panose="02010600030101010101" pitchFamily="2" charset="-122"/>
              </a:rPr>
              <a:t>、</a:t>
            </a:r>
            <a:r>
              <a:rPr lang="zh-CN" altLang="zh-CN" sz="1400" dirty="0" smtClean="0">
                <a:latin typeface="微软雅黑" panose="020B0503020204020204" pitchFamily="34" charset="-122"/>
                <a:ea typeface="微软雅黑" panose="020B0503020204020204" pitchFamily="34" charset="-122"/>
              </a:rPr>
              <a:t>挖掘</a:t>
            </a:r>
            <a:r>
              <a:rPr lang="zh-CN" altLang="en-US" sz="1400" dirty="0">
                <a:latin typeface="微软雅黑" panose="020B0503020204020204" pitchFamily="34" charset="-122"/>
                <a:ea typeface="微软雅黑" panose="020B0503020204020204" pitchFamily="34" charset="-122"/>
              </a:rPr>
              <a:t>客户</a:t>
            </a:r>
            <a:r>
              <a:rPr lang="zh-CN" altLang="zh-CN" sz="1400" dirty="0" smtClean="0">
                <a:latin typeface="微软雅黑" panose="020B0503020204020204" pitchFamily="34" charset="-122"/>
                <a:ea typeface="微软雅黑" panose="020B0503020204020204" pitchFamily="34" charset="-122"/>
              </a:rPr>
              <a:t>需求</a:t>
            </a:r>
            <a:r>
              <a:rPr lang="zh-CN" altLang="en-US" sz="1400" dirty="0" smtClean="0">
                <a:latin typeface="微软雅黑" panose="020B0503020204020204" pitchFamily="34" charset="-122"/>
                <a:ea typeface="微软雅黑" panose="020B0503020204020204" pitchFamily="34" charset="-122"/>
              </a:rPr>
              <a:t>、引导销售；</a:t>
            </a:r>
            <a:endParaRPr lang="zh-CN" altLang="zh-CN" sz="1400" dirty="0">
              <a:latin typeface="微软雅黑" panose="020B0503020204020204" pitchFamily="34" charset="-122"/>
              <a:ea typeface="微软雅黑" panose="020B0503020204020204" pitchFamily="34" charset="-122"/>
            </a:endParaRPr>
          </a:p>
          <a:p>
            <a:pPr>
              <a:lnSpc>
                <a:spcPct val="100000"/>
              </a:lnSpc>
            </a:pPr>
            <a:r>
              <a:rPr lang="en-US" altLang="zh-CN" sz="1400" dirty="0">
                <a:latin typeface="微软雅黑" panose="020B0503020204020204" pitchFamily="34" charset="-122"/>
                <a:ea typeface="微软雅黑" panose="020B0503020204020204" pitchFamily="34" charset="-122"/>
                <a:sym typeface="宋体" panose="02010600030101010101" pitchFamily="2" charset="-122"/>
              </a:rPr>
              <a:t>③</a:t>
            </a:r>
            <a:r>
              <a:rPr lang="zh-CN" altLang="zh-CN" sz="1400" dirty="0" smtClean="0">
                <a:latin typeface="微软雅黑" panose="020B0503020204020204" pitchFamily="34" charset="-122"/>
                <a:ea typeface="微软雅黑" panose="020B0503020204020204" pitchFamily="34" charset="-122"/>
              </a:rPr>
              <a:t>安全管理：</a:t>
            </a:r>
            <a:r>
              <a:rPr lang="zh-CN" altLang="en-US" sz="1400" dirty="0" smtClean="0">
                <a:latin typeface="微软雅黑" panose="020B0503020204020204" pitchFamily="34" charset="-122"/>
                <a:ea typeface="微软雅黑" panose="020B0503020204020204" pitchFamily="34" charset="-122"/>
              </a:rPr>
              <a:t>客人</a:t>
            </a:r>
            <a:r>
              <a:rPr lang="zh-CN" altLang="zh-CN" sz="1400" dirty="0" smtClean="0">
                <a:latin typeface="微软雅黑" panose="020B0503020204020204" pitchFamily="34" charset="-122"/>
                <a:ea typeface="微软雅黑" panose="020B0503020204020204" pitchFamily="34" charset="-122"/>
              </a:rPr>
              <a:t>安全提醒</a:t>
            </a:r>
            <a:r>
              <a:rPr lang="zh-CN" altLang="en-US" sz="1400" dirty="0" smtClean="0">
                <a:latin typeface="微软雅黑" panose="020B0503020204020204" pitchFamily="34" charset="-122"/>
                <a:ea typeface="微软雅黑" panose="020B0503020204020204" pitchFamily="34" charset="-122"/>
              </a:rPr>
              <a:t>、</a:t>
            </a:r>
            <a:r>
              <a:rPr lang="zh-CN" altLang="zh-CN" sz="1400" dirty="0" smtClean="0">
                <a:latin typeface="微软雅黑" panose="020B0503020204020204" pitchFamily="34" charset="-122"/>
                <a:ea typeface="微软雅黑" panose="020B0503020204020204" pitchFamily="34" charset="-122"/>
              </a:rPr>
              <a:t>安全</a:t>
            </a:r>
            <a:r>
              <a:rPr lang="zh-CN" altLang="zh-CN" sz="1400" dirty="0">
                <a:latin typeface="微软雅黑" panose="020B0503020204020204" pitchFamily="34" charset="-122"/>
                <a:ea typeface="微软雅黑" panose="020B0503020204020204" pitchFamily="34" charset="-122"/>
              </a:rPr>
              <a:t>操作全程</a:t>
            </a:r>
            <a:r>
              <a:rPr lang="zh-CN" altLang="zh-CN" sz="1400" dirty="0" smtClean="0">
                <a:latin typeface="微软雅黑" panose="020B0503020204020204" pitchFamily="34" charset="-122"/>
                <a:ea typeface="微软雅黑" panose="020B0503020204020204" pitchFamily="34" charset="-122"/>
              </a:rPr>
              <a:t>示范</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endParaRPr lang="en-US" altLang="zh-CN" sz="1400" dirty="0">
              <a:latin typeface="微软雅黑" panose="020B0503020204020204" pitchFamily="34" charset="-122"/>
              <a:ea typeface="微软雅黑" panose="020B0503020204020204" pitchFamily="34" charset="-122"/>
            </a:endParaRPr>
          </a:p>
          <a:p>
            <a:pPr>
              <a:buFont typeface="Wingdings" panose="05000000000000000000" pitchFamily="2" charset="2"/>
              <a:buChar char="Ø"/>
            </a:pPr>
            <a:r>
              <a:rPr lang="zh-CN" altLang="en-US" sz="1800" b="1" dirty="0" smtClean="0">
                <a:solidFill>
                  <a:srgbClr val="C00000"/>
                </a:solidFill>
                <a:latin typeface="微软雅黑" panose="020B0503020204020204" pitchFamily="34" charset="-122"/>
                <a:ea typeface="微软雅黑" panose="020B0503020204020204" pitchFamily="34" charset="-122"/>
              </a:rPr>
              <a:t>上岗时间与工资待遇：</a:t>
            </a:r>
            <a:endParaRPr lang="en-US" altLang="zh-CN" sz="1800" b="1" dirty="0" smtClean="0">
              <a:solidFill>
                <a:srgbClr val="C00000"/>
              </a:solidFill>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上岗时间：</a:t>
            </a:r>
            <a:r>
              <a:rPr lang="en-US" altLang="zh-CN" sz="1400" dirty="0">
                <a:latin typeface="微软雅黑" panose="020B0503020204020204" pitchFamily="34" charset="-122"/>
                <a:ea typeface="微软雅黑" panose="020B0503020204020204" pitchFamily="34" charset="-122"/>
              </a:rPr>
              <a:t>11</a:t>
            </a:r>
            <a:r>
              <a:rPr lang="zh-CN" altLang="en-US" sz="1400" dirty="0">
                <a:latin typeface="微软雅黑" panose="020B0503020204020204" pitchFamily="34" charset="-122"/>
                <a:ea typeface="微软雅黑" panose="020B0503020204020204" pitchFamily="34" charset="-122"/>
              </a:rPr>
              <a:t>月下旬</a:t>
            </a:r>
            <a:r>
              <a:rPr lang="en-US" altLang="zh-CN" sz="1400" dirty="0">
                <a:latin typeface="微软雅黑" panose="020B0503020204020204" pitchFamily="34" charset="-122"/>
                <a:ea typeface="微软雅黑" panose="020B0503020204020204" pitchFamily="34" charset="-122"/>
              </a:rPr>
              <a:t>-2</a:t>
            </a:r>
            <a:r>
              <a:rPr lang="zh-CN" altLang="en-US" sz="1400" dirty="0">
                <a:latin typeface="微软雅黑" panose="020B0503020204020204" pitchFamily="34" charset="-122"/>
                <a:ea typeface="微软雅黑" panose="020B0503020204020204" pitchFamily="34" charset="-122"/>
              </a:rPr>
              <a:t>月底</a:t>
            </a:r>
            <a:endParaRPr lang="en-US" altLang="zh-CN" sz="1400" dirty="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工资待遇：月薪</a:t>
            </a:r>
            <a:r>
              <a:rPr lang="en-US" altLang="zh-CN" sz="1400" dirty="0" smtClean="0">
                <a:latin typeface="微软雅黑" panose="020B0503020204020204" pitchFamily="34" charset="-122"/>
                <a:ea typeface="微软雅黑" panose="020B0503020204020204" pitchFamily="34" charset="-122"/>
              </a:rPr>
              <a:t>3500-4000</a:t>
            </a:r>
            <a:r>
              <a:rPr lang="zh-CN" altLang="en-US" sz="1400" dirty="0" smtClean="0">
                <a:latin typeface="微软雅黑" panose="020B0503020204020204" pitchFamily="34" charset="-122"/>
                <a:ea typeface="微软雅黑" panose="020B0503020204020204" pitchFamily="34" charset="-122"/>
              </a:rPr>
              <a:t>元，提供食宿，周休一天</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节假日加班费与补贴</a:t>
            </a:r>
            <a:endParaRPr lang="en-US" altLang="zh-CN" sz="1400" dirty="0" smtClean="0">
              <a:latin typeface="微软雅黑" panose="020B0503020204020204" pitchFamily="34" charset="-122"/>
              <a:ea typeface="微软雅黑" panose="020B0503020204020204" pitchFamily="34" charset="-122"/>
            </a:endParaRPr>
          </a:p>
        </p:txBody>
      </p:sp>
      <p:sp>
        <p:nvSpPr>
          <p:cNvPr id="5" name="标题 6"/>
          <p:cNvSpPr txBox="1"/>
          <p:nvPr/>
        </p:nvSpPr>
        <p:spPr>
          <a:xfrm>
            <a:off x="339696" y="186273"/>
            <a:ext cx="10515600" cy="573611"/>
          </a:xfrm>
          <a:prstGeom prst="rect">
            <a:avLst/>
          </a:prstGeom>
        </p:spPr>
        <p:txBody>
          <a:bodyPr/>
          <a:lstStyle>
            <a:lvl1pPr algn="l" defTabSz="914400" rtl="0" eaLnBrk="0" fontAlgn="base" latinLnBrk="0" hangingPunct="0">
              <a:lnSpc>
                <a:spcPct val="90000"/>
              </a:lnSpc>
              <a:spcBef>
                <a:spcPct val="0"/>
              </a:spcBef>
              <a:spcAft>
                <a:spcPct val="0"/>
              </a:spcAft>
              <a:buNone/>
              <a:defRPr lang="zh-CN" altLang="en-US" sz="2800" b="1" kern="1200" dirty="0">
                <a:solidFill>
                  <a:srgbClr val="C00000"/>
                </a:solidFill>
                <a:latin typeface="楷体" panose="02010609060101010101" pitchFamily="49" charset="-122"/>
                <a:ea typeface="楷体" panose="02010609060101010101" pitchFamily="49" charset="-122"/>
                <a:cs typeface="+mn-cs"/>
              </a:defRPr>
            </a:lvl1pPr>
          </a:lstStyle>
          <a:p>
            <a:r>
              <a:rPr lang="zh-CN" altLang="en-US" sz="2400" dirty="0" smtClean="0">
                <a:latin typeface="微软雅黑" panose="020B0503020204020204" pitchFamily="34" charset="-122"/>
                <a:ea typeface="微软雅黑" panose="020B0503020204020204" pitchFamily="34" charset="-122"/>
              </a:rPr>
              <a:t>招聘职位</a:t>
            </a:r>
            <a:r>
              <a:rPr lang="en-US" altLang="zh-CN" sz="2400" dirty="0" smtClean="0">
                <a:latin typeface="微软雅黑" panose="020B0503020204020204" pitchFamily="34" charset="-122"/>
                <a:ea typeface="微软雅黑" panose="020B0503020204020204" pitchFamily="34" charset="-122"/>
              </a:rPr>
              <a:t>①-</a:t>
            </a:r>
            <a:r>
              <a:rPr lang="zh-CN" altLang="en-US" sz="2400" dirty="0" smtClean="0">
                <a:solidFill>
                  <a:schemeClr val="accent6">
                    <a:lumMod val="75000"/>
                  </a:schemeClr>
                </a:solidFill>
                <a:latin typeface="微软雅黑" panose="020B0503020204020204" pitchFamily="34" charset="-122"/>
                <a:ea typeface="微软雅黑" panose="020B0503020204020204" pitchFamily="34" charset="-122"/>
              </a:rPr>
              <a:t>滑雪助理</a:t>
            </a:r>
            <a:endParaRPr lang="zh-CN" altLang="en-US" sz="2400"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6221768" y="506711"/>
            <a:ext cx="5257800" cy="1746632"/>
          </a:xfrm>
          <a:prstGeom prst="rect">
            <a:avLst/>
          </a:prstGeom>
        </p:spPr>
        <p:txBody>
          <a:bodyPr wrap="square">
            <a:spAutoFit/>
          </a:bodyPr>
          <a:lstStyle/>
          <a:p>
            <a:pPr>
              <a:lnSpc>
                <a:spcPct val="125000"/>
              </a:lnSpc>
              <a:spcAft>
                <a:spcPts val="600"/>
              </a:spcAft>
              <a:buFont typeface="Wingdings" panose="05000000000000000000" pitchFamily="2" charset="2"/>
              <a:buChar char="Ø"/>
            </a:pPr>
            <a:r>
              <a:rPr lang="zh-CN" altLang="en-US" b="1" dirty="0" smtClean="0">
                <a:solidFill>
                  <a:srgbClr val="C00000"/>
                </a:solidFill>
                <a:latin typeface="微软雅黑" panose="020B0503020204020204" pitchFamily="34" charset="-122"/>
                <a:ea typeface="微软雅黑" panose="020B0503020204020204" pitchFamily="34" charset="-122"/>
              </a:rPr>
              <a:t>内部兼职：</a:t>
            </a:r>
            <a:endParaRPr lang="en-US" altLang="zh-CN" b="1" dirty="0">
              <a:solidFill>
                <a:srgbClr val="C00000"/>
              </a:solidFill>
              <a:latin typeface="微软雅黑" panose="020B0503020204020204" pitchFamily="34" charset="-122"/>
              <a:ea typeface="微软雅黑" panose="020B0503020204020204" pitchFamily="34" charset="-122"/>
            </a:endParaRPr>
          </a:p>
          <a:p>
            <a:pPr marL="285750" indent="-285750">
              <a:lnSpc>
                <a:spcPct val="125000"/>
              </a:lnSpc>
              <a:spcAft>
                <a:spcPts val="600"/>
              </a:spcAft>
              <a:buFont typeface="Arial" panose="020B0604020202020204" pitchFamily="34" charset="0"/>
              <a:buChar char="•"/>
            </a:pPr>
            <a:r>
              <a:rPr lang="zh-CN" altLang="en-US" sz="1400" dirty="0" smtClean="0">
                <a:latin typeface="微软雅黑" panose="020B0503020204020204" pitchFamily="34" charset="-122"/>
                <a:ea typeface="微软雅黑" panose="020B0503020204020204" pitchFamily="34" charset="-122"/>
              </a:rPr>
              <a:t>要求：有体育基础，身高在</a:t>
            </a:r>
            <a:r>
              <a:rPr lang="en-US" altLang="zh-CN" sz="1400" dirty="0" smtClean="0">
                <a:latin typeface="微软雅黑" panose="020B0503020204020204" pitchFamily="34" charset="-122"/>
                <a:ea typeface="微软雅黑" panose="020B0503020204020204" pitchFamily="34" charset="-122"/>
              </a:rPr>
              <a:t>175cm</a:t>
            </a:r>
            <a:r>
              <a:rPr lang="zh-CN" altLang="en-US" sz="1400" dirty="0" smtClean="0">
                <a:latin typeface="微软雅黑" panose="020B0503020204020204" pitchFamily="34" charset="-122"/>
                <a:ea typeface="微软雅黑" panose="020B0503020204020204" pitchFamily="34" charset="-122"/>
              </a:rPr>
              <a:t>以上，擅长客户沟通</a:t>
            </a:r>
            <a:endParaRPr lang="en-US" altLang="zh-CN" sz="1400" dirty="0" smtClean="0">
              <a:latin typeface="微软雅黑" panose="020B0503020204020204" pitchFamily="34" charset="-122"/>
              <a:ea typeface="微软雅黑" panose="020B0503020204020204" pitchFamily="34" charset="-122"/>
            </a:endParaRPr>
          </a:p>
          <a:p>
            <a:pPr marL="285750" indent="-285750">
              <a:lnSpc>
                <a:spcPct val="125000"/>
              </a:lnSpc>
              <a:spcAft>
                <a:spcPts val="600"/>
              </a:spcAft>
              <a:buFont typeface="Arial" panose="020B0604020202020204" pitchFamily="34" charset="0"/>
              <a:buChar char="•"/>
            </a:pPr>
            <a:r>
              <a:rPr lang="zh-CN" altLang="en-US" sz="1400" dirty="0" smtClean="0">
                <a:latin typeface="微软雅黑" panose="020B0503020204020204" pitchFamily="34" charset="-122"/>
                <a:ea typeface="微软雅黑" panose="020B0503020204020204" pitchFamily="34" charset="-122"/>
              </a:rPr>
              <a:t>培训期：每年统一培训时间在</a:t>
            </a:r>
            <a:r>
              <a:rPr lang="en-US" altLang="zh-CN" sz="1400" dirty="0" smtClean="0">
                <a:latin typeface="微软雅黑" panose="020B0503020204020204" pitchFamily="34" charset="-122"/>
                <a:ea typeface="微软雅黑" panose="020B0503020204020204" pitchFamily="34" charset="-122"/>
              </a:rPr>
              <a:t>11</a:t>
            </a:r>
            <a:r>
              <a:rPr lang="zh-CN" altLang="en-US" sz="1400" dirty="0" smtClean="0">
                <a:latin typeface="微软雅黑" panose="020B0503020204020204" pitchFamily="34" charset="-122"/>
                <a:ea typeface="微软雅黑" panose="020B0503020204020204" pitchFamily="34" charset="-122"/>
              </a:rPr>
              <a:t>月上旬，培训</a:t>
            </a:r>
            <a:r>
              <a:rPr lang="en-US" altLang="zh-CN" sz="1400" dirty="0" smtClean="0">
                <a:latin typeface="微软雅黑" panose="020B0503020204020204" pitchFamily="34" charset="-122"/>
                <a:ea typeface="微软雅黑" panose="020B0503020204020204" pitchFamily="34" charset="-122"/>
              </a:rPr>
              <a:t>10</a:t>
            </a:r>
            <a:r>
              <a:rPr lang="zh-CN" altLang="en-US" sz="1400" dirty="0">
                <a:latin typeface="微软雅黑" panose="020B0503020204020204" pitchFamily="34" charset="-122"/>
                <a:ea typeface="微软雅黑" panose="020B0503020204020204" pitchFamily="34" charset="-122"/>
              </a:rPr>
              <a:t>天</a:t>
            </a:r>
            <a:r>
              <a:rPr lang="en-US" altLang="zh-CN" sz="1400" dirty="0">
                <a:latin typeface="微软雅黑" panose="020B0503020204020204" pitchFamily="34" charset="-122"/>
                <a:ea typeface="微软雅黑" panose="020B0503020204020204" pitchFamily="34" charset="-122"/>
              </a:rPr>
              <a:t>-15</a:t>
            </a:r>
            <a:r>
              <a:rPr lang="zh-CN" altLang="en-US" sz="1400" dirty="0" smtClean="0">
                <a:latin typeface="微软雅黑" panose="020B0503020204020204" pitchFamily="34" charset="-122"/>
                <a:ea typeface="微软雅黑" panose="020B0503020204020204" pitchFamily="34" charset="-122"/>
              </a:rPr>
              <a:t>天</a:t>
            </a:r>
            <a:endParaRPr lang="en-US" altLang="zh-CN" sz="1400" dirty="0" smtClean="0">
              <a:latin typeface="微软雅黑" panose="020B0503020204020204" pitchFamily="34" charset="-122"/>
              <a:ea typeface="微软雅黑" panose="020B0503020204020204" pitchFamily="34" charset="-122"/>
            </a:endParaRPr>
          </a:p>
          <a:p>
            <a:pPr marL="285750" indent="-285750">
              <a:lnSpc>
                <a:spcPct val="125000"/>
              </a:lnSpc>
              <a:spcAft>
                <a:spcPts val="600"/>
              </a:spcAft>
              <a:buFont typeface="Arial" panose="020B0604020202020204" pitchFamily="34" charset="0"/>
              <a:buChar char="•"/>
            </a:pPr>
            <a:r>
              <a:rPr lang="zh-CN" altLang="en-US" sz="1400" dirty="0" smtClean="0">
                <a:latin typeface="微软雅黑" panose="020B0503020204020204" pitchFamily="34" charset="-122"/>
                <a:ea typeface="微软雅黑" panose="020B0503020204020204" pitchFamily="34" charset="-122"/>
              </a:rPr>
              <a:t>参加以上培训后，大部分可考取滑雪指导员五级证书。在拿到证书后，可参加教学工作，获得教学收入。</a:t>
            </a:r>
            <a:endParaRPr lang="en-US" altLang="zh-CN" sz="1400" dirty="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477000" y="2667000"/>
            <a:ext cx="4686300" cy="31242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idx="1"/>
          </p:nvPr>
        </p:nvSpPr>
        <p:spPr>
          <a:xfrm>
            <a:off x="304800" y="656272"/>
            <a:ext cx="5908704" cy="5867400"/>
          </a:xfrm>
        </p:spPr>
        <p:txBody>
          <a:bodyPr/>
          <a:lstStyle/>
          <a:p>
            <a:pPr>
              <a:lnSpc>
                <a:spcPct val="150000"/>
              </a:lnSpc>
              <a:buFont typeface="Wingdings" panose="05000000000000000000" pitchFamily="2" charset="2"/>
              <a:buChar char="Ø"/>
            </a:pPr>
            <a:endParaRPr lang="en-US" altLang="zh-CN" sz="700" b="1" dirty="0" smtClean="0">
              <a:solidFill>
                <a:srgbClr val="C00000"/>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Ø"/>
            </a:pPr>
            <a:r>
              <a:rPr lang="zh-CN" altLang="en-US" sz="1800" b="1" dirty="0" smtClean="0">
                <a:solidFill>
                  <a:srgbClr val="C00000"/>
                </a:solidFill>
                <a:latin typeface="微软雅黑" panose="020B0503020204020204" pitchFamily="34" charset="-122"/>
                <a:ea typeface="微软雅黑" panose="020B0503020204020204" pitchFamily="34" charset="-122"/>
              </a:rPr>
              <a:t>任职要求：</a:t>
            </a:r>
            <a:endParaRPr lang="en-US" altLang="zh-CN" sz="1800" b="1" dirty="0" smtClean="0">
              <a:solidFill>
                <a:srgbClr val="C00000"/>
              </a:solidFill>
              <a:latin typeface="微软雅黑" panose="020B0503020204020204" pitchFamily="34" charset="-122"/>
              <a:ea typeface="微软雅黑" panose="020B0503020204020204" pitchFamily="34" charset="-122"/>
            </a:endParaRPr>
          </a:p>
          <a:p>
            <a:pPr>
              <a:lnSpc>
                <a:spcPct val="150000"/>
              </a:lnSpc>
            </a:pPr>
            <a:r>
              <a:rPr lang="en-US" altLang="zh-CN" sz="1400" dirty="0" smtClean="0">
                <a:latin typeface="微软雅黑" panose="020B0503020204020204" pitchFamily="34" charset="-122"/>
                <a:ea typeface="微软雅黑" panose="020B0503020204020204" pitchFamily="34" charset="-122"/>
              </a:rPr>
              <a:t>18</a:t>
            </a:r>
            <a:r>
              <a:rPr lang="zh-CN" altLang="en-US" sz="1400" dirty="0" smtClean="0">
                <a:latin typeface="微软雅黑" panose="020B0503020204020204" pitchFamily="34" charset="-122"/>
                <a:ea typeface="微软雅黑" panose="020B0503020204020204" pitchFamily="34" charset="-122"/>
              </a:rPr>
              <a:t>岁</a:t>
            </a:r>
            <a:r>
              <a:rPr lang="en-US" altLang="zh-CN" sz="1400" dirty="0" smtClean="0">
                <a:latin typeface="微软雅黑" panose="020B0503020204020204" pitchFamily="34" charset="-122"/>
                <a:ea typeface="微软雅黑" panose="020B0503020204020204" pitchFamily="34" charset="-122"/>
              </a:rPr>
              <a:t>-40</a:t>
            </a:r>
            <a:r>
              <a:rPr lang="zh-CN" altLang="en-US" sz="1400" dirty="0" smtClean="0">
                <a:latin typeface="微软雅黑" panose="020B0503020204020204" pitchFamily="34" charset="-122"/>
                <a:ea typeface="微软雅黑" panose="020B0503020204020204" pitchFamily="34" charset="-122"/>
              </a:rPr>
              <a:t>岁，大专以上学历</a:t>
            </a:r>
            <a:endParaRPr lang="en-US" altLang="zh-CN" sz="1400" dirty="0" smtClean="0">
              <a:latin typeface="微软雅黑" panose="020B0503020204020204" pitchFamily="34" charset="-122"/>
              <a:ea typeface="微软雅黑" panose="020B0503020204020204" pitchFamily="34" charset="-122"/>
            </a:endParaRPr>
          </a:p>
          <a:p>
            <a:pPr>
              <a:lnSpc>
                <a:spcPct val="150000"/>
              </a:lnSpc>
            </a:pPr>
            <a:r>
              <a:rPr lang="zh-CN" altLang="en-US" sz="1400" dirty="0" smtClean="0">
                <a:latin typeface="微软雅黑" panose="020B0503020204020204" pitchFamily="34" charset="-122"/>
                <a:ea typeface="微软雅黑" panose="020B0503020204020204" pitchFamily="34" charset="-122"/>
              </a:rPr>
              <a:t>有</a:t>
            </a:r>
            <a:r>
              <a:rPr lang="en-US" altLang="zh-CN" sz="1400" dirty="0" smtClean="0">
                <a:latin typeface="微软雅黑" panose="020B0503020204020204" pitchFamily="34" charset="-122"/>
                <a:ea typeface="微软雅黑" panose="020B0503020204020204" pitchFamily="34" charset="-122"/>
              </a:rPr>
              <a:t>1</a:t>
            </a:r>
            <a:r>
              <a:rPr lang="zh-CN" altLang="en-US" sz="1400" dirty="0" smtClean="0">
                <a:latin typeface="微软雅黑" panose="020B0503020204020204" pitchFamily="34" charset="-122"/>
                <a:ea typeface="微软雅黑" panose="020B0503020204020204" pitchFamily="34" charset="-122"/>
              </a:rPr>
              <a:t>年以上滑雪教学经验</a:t>
            </a:r>
            <a:endParaRPr lang="en-US" altLang="zh-CN" sz="1400" dirty="0" smtClean="0">
              <a:latin typeface="微软雅黑" panose="020B0503020204020204" pitchFamily="34" charset="-122"/>
              <a:ea typeface="微软雅黑" panose="020B0503020204020204" pitchFamily="34" charset="-122"/>
            </a:endParaRPr>
          </a:p>
          <a:p>
            <a:pPr>
              <a:lnSpc>
                <a:spcPct val="150000"/>
              </a:lnSpc>
            </a:pPr>
            <a:r>
              <a:rPr lang="zh-CN" altLang="en-US" sz="1400" dirty="0">
                <a:latin typeface="微软雅黑" panose="020B0503020204020204" pitchFamily="34" charset="-122"/>
                <a:ea typeface="微软雅黑" panose="020B0503020204020204" pitchFamily="34" charset="-122"/>
              </a:rPr>
              <a:t>滑雪</a:t>
            </a:r>
            <a:r>
              <a:rPr lang="zh-CN" altLang="en-US" sz="1400" dirty="0" smtClean="0">
                <a:latin typeface="微软雅黑" panose="020B0503020204020204" pitchFamily="34" charset="-122"/>
                <a:ea typeface="微软雅黑" panose="020B0503020204020204" pitchFamily="34" charset="-122"/>
              </a:rPr>
              <a:t>指导员五级及以上证书</a:t>
            </a:r>
            <a:endParaRPr lang="en-US" altLang="zh-CN" sz="1400" dirty="0" smtClean="0">
              <a:latin typeface="微软雅黑" panose="020B0503020204020204" pitchFamily="34" charset="-122"/>
              <a:ea typeface="微软雅黑" panose="020B0503020204020204" pitchFamily="34" charset="-122"/>
            </a:endParaRPr>
          </a:p>
          <a:p>
            <a:pPr>
              <a:lnSpc>
                <a:spcPct val="150000"/>
              </a:lnSpc>
            </a:pPr>
            <a:r>
              <a:rPr lang="zh-CN" altLang="en-US" sz="1400" dirty="0">
                <a:latin typeface="微软雅黑" panose="020B0503020204020204" pitchFamily="34" charset="-122"/>
                <a:ea typeface="微软雅黑" panose="020B0503020204020204" pitchFamily="34" charset="-122"/>
              </a:rPr>
              <a:t>喜欢</a:t>
            </a:r>
            <a:r>
              <a:rPr lang="zh-CN" altLang="en-US" sz="1400" dirty="0" smtClean="0">
                <a:latin typeface="微软雅黑" panose="020B0503020204020204" pitchFamily="34" charset="-122"/>
                <a:ea typeface="微软雅黑" panose="020B0503020204020204" pitchFamily="34" charset="-122"/>
              </a:rPr>
              <a:t>教学工作，有客户服务意识</a:t>
            </a:r>
            <a:endParaRPr lang="en-US" altLang="zh-CN" sz="1800" dirty="0">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Ø"/>
            </a:pPr>
            <a:r>
              <a:rPr lang="zh-CN" altLang="en-US" sz="1800" b="1" dirty="0">
                <a:solidFill>
                  <a:srgbClr val="C00000"/>
                </a:solidFill>
                <a:latin typeface="微软雅黑" panose="020B0503020204020204" pitchFamily="34" charset="-122"/>
                <a:ea typeface="微软雅黑" panose="020B0503020204020204" pitchFamily="34" charset="-122"/>
              </a:rPr>
              <a:t>岗位职责：</a:t>
            </a:r>
            <a:endParaRPr lang="en-US" altLang="zh-CN" sz="1800" b="1" dirty="0">
              <a:solidFill>
                <a:srgbClr val="C00000"/>
              </a:solidFill>
              <a:latin typeface="微软雅黑" panose="020B0503020204020204" pitchFamily="34" charset="-122"/>
              <a:ea typeface="微软雅黑" panose="020B0503020204020204" pitchFamily="34" charset="-122"/>
            </a:endParaRPr>
          </a:p>
          <a:p>
            <a:pPr>
              <a:lnSpc>
                <a:spcPct val="150000"/>
              </a:lnSpc>
            </a:pPr>
            <a:r>
              <a:rPr lang="en-US" altLang="zh-CN" sz="1400" dirty="0" smtClean="0">
                <a:latin typeface="微软雅黑" panose="020B0503020204020204" pitchFamily="34" charset="-122"/>
                <a:ea typeface="微软雅黑" panose="020B0503020204020204" pitchFamily="34" charset="-122"/>
                <a:sym typeface="宋体" panose="02010600030101010101" pitchFamily="2" charset="-122"/>
              </a:rPr>
              <a:t>①</a:t>
            </a:r>
            <a:r>
              <a:rPr lang="zh-CN" altLang="en-US" sz="1400" dirty="0" smtClean="0">
                <a:latin typeface="微软雅黑" panose="020B0503020204020204" pitchFamily="34" charset="-122"/>
                <a:ea typeface="微软雅黑" panose="020B0503020204020204" pitchFamily="34" charset="-122"/>
                <a:sym typeface="宋体" panose="02010600030101010101" pitchFamily="2" charset="-122"/>
              </a:rPr>
              <a:t>教学</a:t>
            </a:r>
            <a:r>
              <a:rPr lang="en-US" altLang="zh-CN" sz="1400" dirty="0" smtClean="0">
                <a:latin typeface="微软雅黑" panose="020B0503020204020204" pitchFamily="34" charset="-122"/>
                <a:ea typeface="微软雅黑" panose="020B0503020204020204" pitchFamily="34" charset="-122"/>
                <a:sym typeface="宋体" panose="02010600030101010101" pitchFamily="2" charset="-122"/>
              </a:rPr>
              <a:t>/</a:t>
            </a:r>
            <a:r>
              <a:rPr lang="zh-CN" altLang="zh-CN" sz="1400" dirty="0" smtClean="0">
                <a:latin typeface="微软雅黑" panose="020B0503020204020204" pitchFamily="34" charset="-122"/>
                <a:ea typeface="微软雅黑" panose="020B0503020204020204" pitchFamily="34" charset="-122"/>
              </a:rPr>
              <a:t>托管</a:t>
            </a:r>
            <a:r>
              <a:rPr lang="zh-CN" altLang="zh-CN" sz="1400" dirty="0">
                <a:latin typeface="微软雅黑" panose="020B0503020204020204" pitchFamily="34" charset="-122"/>
                <a:ea typeface="微软雅黑" panose="020B0503020204020204" pitchFamily="34" charset="-122"/>
              </a:rPr>
              <a:t>服务（</a:t>
            </a:r>
            <a:r>
              <a:rPr lang="en-US" altLang="zh-CN" sz="1400" dirty="0">
                <a:latin typeface="微软雅黑" panose="020B0503020204020204" pitchFamily="34" charset="-122"/>
                <a:ea typeface="微软雅黑" panose="020B0503020204020204" pitchFamily="34" charset="-122"/>
              </a:rPr>
              <a:t>1</a:t>
            </a:r>
            <a:r>
              <a:rPr lang="zh-CN" altLang="zh-CN" sz="1400" dirty="0">
                <a:latin typeface="微软雅黑" panose="020B0503020204020204" pitchFamily="34" charset="-122"/>
                <a:ea typeface="微软雅黑" panose="020B0503020204020204" pitchFamily="34" charset="-122"/>
              </a:rPr>
              <a:t>对</a:t>
            </a:r>
            <a:r>
              <a:rPr lang="en-US" altLang="zh-CN" sz="1400" dirty="0">
                <a:latin typeface="微软雅黑" panose="020B0503020204020204" pitchFamily="34" charset="-122"/>
                <a:ea typeface="微软雅黑" panose="020B0503020204020204" pitchFamily="34" charset="-122"/>
              </a:rPr>
              <a:t>1</a:t>
            </a:r>
            <a:r>
              <a:rPr lang="zh-CN" altLang="zh-CN" sz="1400" dirty="0">
                <a:latin typeface="微软雅黑" panose="020B0503020204020204" pitchFamily="34" charset="-122"/>
                <a:ea typeface="微软雅黑" panose="020B0503020204020204" pitchFamily="34" charset="-122"/>
              </a:rPr>
              <a:t>或者</a:t>
            </a:r>
            <a:r>
              <a:rPr lang="en-US" altLang="zh-CN" sz="1400" dirty="0">
                <a:latin typeface="微软雅黑" panose="020B0503020204020204" pitchFamily="34" charset="-122"/>
                <a:ea typeface="微软雅黑" panose="020B0503020204020204" pitchFamily="34" charset="-122"/>
              </a:rPr>
              <a:t>1</a:t>
            </a:r>
            <a:r>
              <a:rPr lang="zh-CN" altLang="zh-CN" sz="1400" dirty="0">
                <a:latin typeface="微软雅黑" panose="020B0503020204020204" pitchFamily="34" charset="-122"/>
                <a:ea typeface="微软雅黑" panose="020B0503020204020204" pitchFamily="34" charset="-122"/>
              </a:rPr>
              <a:t>对</a:t>
            </a:r>
            <a:r>
              <a:rPr lang="zh-CN" altLang="zh-CN" sz="1400" dirty="0" smtClean="0">
                <a:latin typeface="微软雅黑" panose="020B0503020204020204" pitchFamily="34" charset="-122"/>
                <a:ea typeface="微软雅黑" panose="020B0503020204020204" pitchFamily="34" charset="-122"/>
              </a:rPr>
              <a:t>多</a:t>
            </a:r>
            <a:r>
              <a:rPr lang="zh-CN" altLang="en-US" sz="1400" dirty="0" smtClean="0">
                <a:latin typeface="微软雅黑" panose="020B0503020204020204" pitchFamily="34" charset="-122"/>
                <a:ea typeface="微软雅黑" panose="020B0503020204020204" pitchFamily="34" charset="-122"/>
              </a:rPr>
              <a:t>成人滑雪教学，或</a:t>
            </a:r>
            <a:r>
              <a:rPr lang="zh-CN" altLang="zh-CN" sz="1400" dirty="0" smtClean="0">
                <a:latin typeface="微软雅黑" panose="020B0503020204020204" pitchFamily="34" charset="-122"/>
                <a:ea typeface="微软雅黑" panose="020B0503020204020204" pitchFamily="34" charset="-122"/>
              </a:rPr>
              <a:t>儿童托管）；</a:t>
            </a:r>
            <a:endParaRPr lang="en-US" altLang="zh-CN" sz="1400" dirty="0" smtClean="0">
              <a:latin typeface="微软雅黑" panose="020B0503020204020204" pitchFamily="34" charset="-122"/>
              <a:ea typeface="微软雅黑" panose="020B0503020204020204" pitchFamily="34" charset="-122"/>
            </a:endParaRPr>
          </a:p>
          <a:p>
            <a:pPr marL="0" indent="0">
              <a:lnSpc>
                <a:spcPct val="150000"/>
              </a:lnSpc>
              <a:buNone/>
            </a:pPr>
            <a:r>
              <a:rPr lang="en-US" altLang="zh-CN" sz="1400" dirty="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接待客人</a:t>
            </a:r>
            <a:r>
              <a:rPr lang="en-US" altLang="zh-CN" sz="1400" dirty="0" smtClean="0">
                <a:latin typeface="微软雅黑" panose="020B0503020204020204" pitchFamily="34" charset="-122"/>
                <a:ea typeface="微软雅黑" panose="020B0503020204020204" pitchFamily="34" charset="-122"/>
              </a:rPr>
              <a:t>-</a:t>
            </a:r>
            <a:r>
              <a:rPr lang="zh-CN" altLang="zh-CN" sz="1400" dirty="0">
                <a:latin typeface="微软雅黑" panose="020B0503020204020204" pitchFamily="34" charset="-122"/>
                <a:ea typeface="微软雅黑" panose="020B0503020204020204" pitchFamily="34" charset="-122"/>
              </a:rPr>
              <a:t>领换装备</a:t>
            </a:r>
            <a:r>
              <a:rPr lang="en-US" altLang="zh-CN" sz="1400" dirty="0">
                <a:latin typeface="微软雅黑" panose="020B0503020204020204" pitchFamily="34" charset="-122"/>
                <a:ea typeface="微软雅黑" panose="020B0503020204020204" pitchFamily="34" charset="-122"/>
              </a:rPr>
              <a:t>-</a:t>
            </a:r>
            <a:r>
              <a:rPr lang="zh-CN" altLang="zh-CN" sz="1400" dirty="0">
                <a:latin typeface="微软雅黑" panose="020B0503020204020204" pitchFamily="34" charset="-122"/>
                <a:ea typeface="微软雅黑" panose="020B0503020204020204" pitchFamily="34" charset="-122"/>
              </a:rPr>
              <a:t>滑雪教学</a:t>
            </a:r>
            <a:r>
              <a:rPr lang="en-US" altLang="zh-CN" sz="1400" dirty="0">
                <a:latin typeface="微软雅黑" panose="020B0503020204020204" pitchFamily="34" charset="-122"/>
                <a:ea typeface="微软雅黑" panose="020B0503020204020204" pitchFamily="34" charset="-122"/>
              </a:rPr>
              <a:t>-</a:t>
            </a:r>
            <a:r>
              <a:rPr lang="zh-CN" altLang="zh-CN" sz="1400" dirty="0">
                <a:latin typeface="微软雅黑" panose="020B0503020204020204" pitchFamily="34" charset="-122"/>
                <a:ea typeface="微软雅黑" panose="020B0503020204020204" pitchFamily="34" charset="-122"/>
              </a:rPr>
              <a:t>吃喝玩滑</a:t>
            </a:r>
            <a:r>
              <a:rPr lang="en-US" altLang="zh-CN" sz="1400" dirty="0">
                <a:latin typeface="微软雅黑" panose="020B0503020204020204" pitchFamily="34" charset="-122"/>
                <a:ea typeface="微软雅黑" panose="020B0503020204020204" pitchFamily="34" charset="-122"/>
              </a:rPr>
              <a:t>-</a:t>
            </a:r>
            <a:r>
              <a:rPr lang="zh-CN" altLang="zh-CN" sz="1400" dirty="0">
                <a:latin typeface="微软雅黑" panose="020B0503020204020204" pitchFamily="34" charset="-122"/>
                <a:ea typeface="微软雅黑" panose="020B0503020204020204" pitchFamily="34" charset="-122"/>
              </a:rPr>
              <a:t>归还装备</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送客</a:t>
            </a:r>
            <a:r>
              <a:rPr lang="zh-CN" altLang="zh-CN" sz="1400" dirty="0" smtClean="0">
                <a:latin typeface="微软雅黑" panose="020B0503020204020204" pitchFamily="34" charset="-122"/>
                <a:ea typeface="微软雅黑" panose="020B0503020204020204" pitchFamily="34" charset="-122"/>
              </a:rPr>
              <a:t>；</a:t>
            </a:r>
            <a:endParaRPr lang="zh-CN" altLang="zh-CN" sz="1400" dirty="0">
              <a:latin typeface="微软雅黑" panose="020B0503020204020204" pitchFamily="34" charset="-122"/>
              <a:ea typeface="微软雅黑" panose="020B0503020204020204" pitchFamily="34" charset="-122"/>
            </a:endParaRPr>
          </a:p>
          <a:p>
            <a:pPr>
              <a:lnSpc>
                <a:spcPct val="150000"/>
              </a:lnSpc>
            </a:pPr>
            <a:r>
              <a:rPr lang="en-US" altLang="zh-CN" sz="1400" dirty="0">
                <a:latin typeface="微软雅黑" panose="020B0503020204020204" pitchFamily="34" charset="-122"/>
                <a:ea typeface="微软雅黑" panose="020B0503020204020204" pitchFamily="34" charset="-122"/>
                <a:sym typeface="宋体" panose="02010600030101010101" pitchFamily="2" charset="-122"/>
              </a:rPr>
              <a:t>②</a:t>
            </a:r>
            <a:r>
              <a:rPr lang="zh-CN" altLang="zh-CN" sz="1400" dirty="0">
                <a:latin typeface="微软雅黑" panose="020B0503020204020204" pitchFamily="34" charset="-122"/>
                <a:ea typeface="微软雅黑" panose="020B0503020204020204" pitchFamily="34" charset="-122"/>
              </a:rPr>
              <a:t>百问百</a:t>
            </a:r>
            <a:r>
              <a:rPr lang="zh-CN" altLang="zh-CN" sz="1400" dirty="0" smtClean="0">
                <a:latin typeface="微软雅黑" panose="020B0503020204020204" pitchFamily="34" charset="-122"/>
                <a:ea typeface="微软雅黑" panose="020B0503020204020204" pitchFamily="34" charset="-122"/>
              </a:rPr>
              <a:t>答</a:t>
            </a:r>
            <a:endParaRPr lang="en-US" altLang="zh-CN" sz="1400" dirty="0" smtClean="0">
              <a:latin typeface="微软雅黑" panose="020B0503020204020204" pitchFamily="34" charset="-122"/>
              <a:ea typeface="微软雅黑" panose="020B0503020204020204" pitchFamily="34" charset="-122"/>
            </a:endParaRPr>
          </a:p>
          <a:p>
            <a:pPr>
              <a:lnSpc>
                <a:spcPct val="150000"/>
              </a:lnSpc>
            </a:pPr>
            <a:r>
              <a:rPr lang="en-US" altLang="zh-CN" sz="1400" dirty="0" smtClean="0">
                <a:latin typeface="微软雅黑" panose="020B0503020204020204" pitchFamily="34" charset="-122"/>
                <a:ea typeface="微软雅黑" panose="020B0503020204020204" pitchFamily="34" charset="-122"/>
                <a:sym typeface="宋体" panose="02010600030101010101" pitchFamily="2" charset="-122"/>
              </a:rPr>
              <a:t>③</a:t>
            </a:r>
            <a:r>
              <a:rPr lang="zh-CN" altLang="zh-CN" sz="1400" dirty="0">
                <a:latin typeface="微软雅黑" panose="020B0503020204020204" pitchFamily="34" charset="-122"/>
                <a:ea typeface="微软雅黑" panose="020B0503020204020204" pitchFamily="34" charset="-122"/>
              </a:rPr>
              <a:t>引导</a:t>
            </a:r>
            <a:r>
              <a:rPr lang="zh-CN" altLang="zh-CN" sz="1400" dirty="0" smtClean="0">
                <a:latin typeface="微软雅黑" panose="020B0503020204020204" pitchFamily="34" charset="-122"/>
                <a:ea typeface="微软雅黑" panose="020B0503020204020204" pitchFamily="34" charset="-122"/>
              </a:rPr>
              <a:t>销售</a:t>
            </a:r>
            <a:endParaRPr lang="en-US" altLang="zh-CN" sz="1400" dirty="0" smtClean="0">
              <a:latin typeface="微软雅黑" panose="020B0503020204020204" pitchFamily="34" charset="-122"/>
              <a:ea typeface="微软雅黑" panose="020B0503020204020204" pitchFamily="34" charset="-122"/>
            </a:endParaRPr>
          </a:p>
          <a:p>
            <a:pPr>
              <a:lnSpc>
                <a:spcPct val="100000"/>
              </a:lnSpc>
            </a:pPr>
            <a:r>
              <a:rPr lang="en-US" altLang="zh-CN" sz="1400" dirty="0" smtClean="0">
                <a:latin typeface="微软雅黑" panose="020B0503020204020204" pitchFamily="34" charset="-122"/>
                <a:ea typeface="微软雅黑" panose="020B0503020204020204" pitchFamily="34" charset="-122"/>
                <a:sym typeface="宋体" panose="02010600030101010101" pitchFamily="2" charset="-122"/>
              </a:rPr>
              <a:t>④</a:t>
            </a:r>
            <a:r>
              <a:rPr lang="zh-CN" altLang="zh-CN" sz="1400" dirty="0" smtClean="0">
                <a:latin typeface="微软雅黑" panose="020B0503020204020204" pitchFamily="34" charset="-122"/>
                <a:ea typeface="微软雅黑" panose="020B0503020204020204" pitchFamily="34" charset="-122"/>
              </a:rPr>
              <a:t>安全管理</a:t>
            </a:r>
            <a:r>
              <a:rPr lang="zh-CN"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客人</a:t>
            </a:r>
            <a:r>
              <a:rPr lang="zh-CN" altLang="zh-CN" sz="1400" dirty="0">
                <a:latin typeface="微软雅黑" panose="020B0503020204020204" pitchFamily="34" charset="-122"/>
                <a:ea typeface="微软雅黑" panose="020B0503020204020204" pitchFamily="34" charset="-122"/>
              </a:rPr>
              <a:t>安全提醒</a:t>
            </a:r>
            <a:r>
              <a:rPr lang="zh-CN" altLang="en-US" sz="1400" dirty="0">
                <a:latin typeface="微软雅黑" panose="020B0503020204020204" pitchFamily="34" charset="-122"/>
                <a:ea typeface="微软雅黑" panose="020B0503020204020204" pitchFamily="34" charset="-122"/>
              </a:rPr>
              <a:t>、</a:t>
            </a:r>
            <a:r>
              <a:rPr lang="zh-CN" altLang="zh-CN" sz="1400" dirty="0">
                <a:latin typeface="微软雅黑" panose="020B0503020204020204" pitchFamily="34" charset="-122"/>
                <a:ea typeface="微软雅黑" panose="020B0503020204020204" pitchFamily="34" charset="-122"/>
              </a:rPr>
              <a:t>安全操作全程示范</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5" name="标题 6"/>
          <p:cNvSpPr txBox="1"/>
          <p:nvPr/>
        </p:nvSpPr>
        <p:spPr>
          <a:xfrm>
            <a:off x="339696" y="186273"/>
            <a:ext cx="10515600" cy="573611"/>
          </a:xfrm>
          <a:prstGeom prst="rect">
            <a:avLst/>
          </a:prstGeom>
        </p:spPr>
        <p:txBody>
          <a:bodyPr/>
          <a:lstStyle>
            <a:lvl1pPr algn="l" defTabSz="914400" rtl="0" eaLnBrk="0" fontAlgn="base" latinLnBrk="0" hangingPunct="0">
              <a:lnSpc>
                <a:spcPct val="90000"/>
              </a:lnSpc>
              <a:spcBef>
                <a:spcPct val="0"/>
              </a:spcBef>
              <a:spcAft>
                <a:spcPct val="0"/>
              </a:spcAft>
              <a:buNone/>
              <a:defRPr lang="zh-CN" altLang="en-US" sz="2800" b="1" kern="1200" dirty="0">
                <a:solidFill>
                  <a:srgbClr val="C00000"/>
                </a:solidFill>
                <a:latin typeface="楷体" panose="02010609060101010101" pitchFamily="49" charset="-122"/>
                <a:ea typeface="楷体" panose="02010609060101010101" pitchFamily="49" charset="-122"/>
                <a:cs typeface="+mn-cs"/>
              </a:defRPr>
            </a:lvl1pPr>
          </a:lstStyle>
          <a:p>
            <a:r>
              <a:rPr lang="zh-CN" altLang="en-US" sz="2400" dirty="0" smtClean="0">
                <a:latin typeface="微软雅黑" panose="020B0503020204020204" pitchFamily="34" charset="-122"/>
                <a:ea typeface="微软雅黑" panose="020B0503020204020204" pitchFamily="34" charset="-122"/>
              </a:rPr>
              <a:t>招聘职位</a:t>
            </a:r>
            <a:r>
              <a:rPr lang="en-US" altLang="zh-CN" sz="2400" dirty="0">
                <a:latin typeface="微软雅黑" panose="020B0503020204020204" pitchFamily="34" charset="-122"/>
                <a:ea typeface="微软雅黑" panose="020B0503020204020204" pitchFamily="34" charset="-122"/>
              </a:rPr>
              <a:t>②-</a:t>
            </a:r>
            <a:r>
              <a:rPr lang="zh-CN" altLang="en-US" sz="2400" dirty="0" smtClean="0">
                <a:solidFill>
                  <a:schemeClr val="accent6">
                    <a:lumMod val="75000"/>
                  </a:schemeClr>
                </a:solidFill>
                <a:latin typeface="微软雅黑" panose="020B0503020204020204" pitchFamily="34" charset="-122"/>
                <a:ea typeface="微软雅黑" panose="020B0503020204020204" pitchFamily="34" charset="-122"/>
              </a:rPr>
              <a:t>滑雪教练</a:t>
            </a:r>
            <a:endParaRPr lang="zh-CN" altLang="en-US" sz="2400"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6400800" y="656272"/>
            <a:ext cx="5791200" cy="1015663"/>
          </a:xfrm>
          <a:prstGeom prst="rect">
            <a:avLst/>
          </a:prstGeom>
        </p:spPr>
        <p:txBody>
          <a:bodyPr wrap="square">
            <a:spAutoFit/>
          </a:bodyPr>
          <a:lstStyle/>
          <a:p>
            <a:pPr>
              <a:buFont typeface="Wingdings" panose="05000000000000000000" pitchFamily="2" charset="2"/>
              <a:buChar char="Ø"/>
            </a:pPr>
            <a:r>
              <a:rPr lang="zh-CN" altLang="en-US" b="1" dirty="0">
                <a:solidFill>
                  <a:srgbClr val="C00000"/>
                </a:solidFill>
                <a:latin typeface="微软雅黑" panose="020B0503020204020204" pitchFamily="34" charset="-122"/>
                <a:ea typeface="微软雅黑" panose="020B0503020204020204" pitchFamily="34" charset="-122"/>
              </a:rPr>
              <a:t>上岗时间与工资待遇：</a:t>
            </a:r>
            <a:endParaRPr lang="en-US" altLang="zh-CN" b="1" dirty="0">
              <a:solidFill>
                <a:srgbClr val="C00000"/>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rPr>
              <a:t>上岗时间：</a:t>
            </a:r>
            <a:r>
              <a:rPr lang="en-US" altLang="zh-CN" sz="1400" dirty="0">
                <a:latin typeface="微软雅黑" panose="020B0503020204020204" pitchFamily="34" charset="-122"/>
                <a:ea typeface="微软雅黑" panose="020B0503020204020204" pitchFamily="34" charset="-122"/>
              </a:rPr>
              <a:t>11</a:t>
            </a:r>
            <a:r>
              <a:rPr lang="zh-CN" altLang="en-US" sz="1400" dirty="0" smtClean="0">
                <a:latin typeface="微软雅黑" panose="020B0503020204020204" pitchFamily="34" charset="-122"/>
                <a:ea typeface="微软雅黑" panose="020B0503020204020204" pitchFamily="34" charset="-122"/>
              </a:rPr>
              <a:t>月上旬</a:t>
            </a:r>
            <a:r>
              <a:rPr lang="en-US" altLang="zh-CN" sz="1400" dirty="0">
                <a:latin typeface="微软雅黑" panose="020B0503020204020204" pitchFamily="34" charset="-122"/>
                <a:ea typeface="微软雅黑" panose="020B0503020204020204" pitchFamily="34" charset="-122"/>
              </a:rPr>
              <a:t>-2</a:t>
            </a:r>
            <a:r>
              <a:rPr lang="zh-CN" altLang="en-US" sz="1400" dirty="0">
                <a:latin typeface="微软雅黑" panose="020B0503020204020204" pitchFamily="34" charset="-122"/>
                <a:ea typeface="微软雅黑" panose="020B0503020204020204" pitchFamily="34" charset="-122"/>
              </a:rPr>
              <a:t>月底</a:t>
            </a:r>
            <a:endParaRPr lang="en-US" altLang="zh-CN" sz="1400"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1400" dirty="0" smtClean="0">
                <a:latin typeface="微软雅黑" panose="020B0503020204020204" pitchFamily="34" charset="-122"/>
                <a:ea typeface="微软雅黑" panose="020B0503020204020204" pitchFamily="34" charset="-122"/>
              </a:rPr>
              <a:t>工资待遇：教学收入，每月</a:t>
            </a:r>
            <a:r>
              <a:rPr lang="en-US" altLang="zh-CN" sz="1400" dirty="0" smtClean="0">
                <a:latin typeface="微软雅黑" panose="020B0503020204020204" pitchFamily="34" charset="-122"/>
                <a:ea typeface="微软雅黑" panose="020B0503020204020204" pitchFamily="34" charset="-122"/>
              </a:rPr>
              <a:t>5000-15000</a:t>
            </a:r>
            <a:r>
              <a:rPr lang="zh-CN" altLang="en-US" sz="1400" dirty="0" smtClean="0">
                <a:latin typeface="微软雅黑" panose="020B0503020204020204" pitchFamily="34" charset="-122"/>
                <a:ea typeface="微软雅黑" panose="020B0503020204020204" pitchFamily="34" charset="-122"/>
              </a:rPr>
              <a:t>元，提供食宿，周休一天</a:t>
            </a:r>
            <a:endParaRPr lang="en-US" altLang="zh-CN" sz="1400" dirty="0">
              <a:latin typeface="微软雅黑" panose="020B0503020204020204" pitchFamily="34" charset="-122"/>
              <a:ea typeface="微软雅黑" panose="020B0503020204020204" pitchFamily="34" charset="-122"/>
            </a:endParaRPr>
          </a:p>
        </p:txBody>
      </p:sp>
      <p:sp>
        <p:nvSpPr>
          <p:cNvPr id="6" name="矩形 5"/>
          <p:cNvSpPr/>
          <p:nvPr/>
        </p:nvSpPr>
        <p:spPr>
          <a:xfrm>
            <a:off x="6400800" y="1719256"/>
            <a:ext cx="5562600" cy="1338828"/>
          </a:xfrm>
          <a:prstGeom prst="rect">
            <a:avLst/>
          </a:prstGeom>
        </p:spPr>
        <p:txBody>
          <a:bodyPr wrap="square">
            <a:spAutoFit/>
          </a:bodyPr>
          <a:lstStyle/>
          <a:p>
            <a:pPr>
              <a:buFont typeface="Wingdings" panose="05000000000000000000" pitchFamily="2" charset="2"/>
              <a:buChar char="Ø"/>
            </a:pPr>
            <a:r>
              <a:rPr lang="zh-CN" altLang="en-US" b="1" dirty="0" smtClean="0">
                <a:solidFill>
                  <a:srgbClr val="C00000"/>
                </a:solidFill>
                <a:latin typeface="微软雅黑" panose="020B0503020204020204" pitchFamily="34" charset="-122"/>
                <a:ea typeface="微软雅黑" panose="020B0503020204020204" pitchFamily="34" charset="-122"/>
              </a:rPr>
              <a:t>合作单位与资源：</a:t>
            </a:r>
            <a:endParaRPr lang="en-US" altLang="zh-CN" b="1" dirty="0">
              <a:solidFill>
                <a:srgbClr val="C00000"/>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1400" dirty="0" smtClean="0">
                <a:latin typeface="微软雅黑" panose="020B0503020204020204" pitchFamily="34" charset="-122"/>
                <a:ea typeface="微软雅黑" panose="020B0503020204020204" pitchFamily="34" charset="-122"/>
              </a:rPr>
              <a:t>雪季经营期结束，公司提供与合作单位（如高尔夫球场）的共享用工职位，需要参加面试，用工时间</a:t>
            </a:r>
            <a:r>
              <a:rPr lang="en-US" altLang="zh-CN" sz="1400" dirty="0" smtClean="0">
                <a:latin typeface="微软雅黑" panose="020B0503020204020204" pitchFamily="34" charset="-122"/>
                <a:ea typeface="微软雅黑" panose="020B0503020204020204" pitchFamily="34" charset="-122"/>
              </a:rPr>
              <a:t>3</a:t>
            </a:r>
            <a:r>
              <a:rPr lang="zh-CN" altLang="en-US" sz="1400" dirty="0">
                <a:latin typeface="微软雅黑" panose="020B0503020204020204" pitchFamily="34" charset="-122"/>
                <a:ea typeface="微软雅黑" panose="020B0503020204020204" pitchFamily="34" charset="-122"/>
              </a:rPr>
              <a:t>月</a:t>
            </a:r>
            <a:r>
              <a:rPr lang="en-US" altLang="zh-CN" sz="1400" dirty="0">
                <a:latin typeface="微软雅黑" panose="020B0503020204020204" pitchFamily="34" charset="-122"/>
                <a:ea typeface="微软雅黑" panose="020B0503020204020204" pitchFamily="34" charset="-122"/>
              </a:rPr>
              <a:t>-11</a:t>
            </a:r>
            <a:r>
              <a:rPr lang="zh-CN" altLang="en-US" sz="1400" dirty="0" smtClean="0">
                <a:latin typeface="微软雅黑" panose="020B0503020204020204" pitchFamily="34" charset="-122"/>
                <a:ea typeface="微软雅黑" panose="020B0503020204020204" pitchFamily="34" charset="-122"/>
              </a:rPr>
              <a:t>月，有专项培训。</a:t>
            </a:r>
            <a:endParaRPr lang="en-US" altLang="zh-CN" sz="1400" dirty="0" smtClean="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1400" dirty="0" smtClean="0">
                <a:latin typeface="微软雅黑" panose="020B0503020204020204" pitchFamily="34" charset="-122"/>
                <a:ea typeface="微软雅黑" panose="020B0503020204020204" pitchFamily="34" charset="-122"/>
              </a:rPr>
              <a:t>岗位：高尔夫助理等，每月</a:t>
            </a:r>
            <a:r>
              <a:rPr lang="en-US" altLang="zh-CN" sz="1400" dirty="0">
                <a:latin typeface="微软雅黑" panose="020B0503020204020204" pitchFamily="34" charset="-122"/>
                <a:ea typeface="微软雅黑" panose="020B0503020204020204" pitchFamily="34" charset="-122"/>
              </a:rPr>
              <a:t>5</a:t>
            </a:r>
            <a:r>
              <a:rPr lang="en-US" altLang="zh-CN" sz="1400" dirty="0" smtClean="0">
                <a:latin typeface="微软雅黑" panose="020B0503020204020204" pitchFamily="34" charset="-122"/>
                <a:ea typeface="微软雅黑" panose="020B0503020204020204" pitchFamily="34" charset="-122"/>
              </a:rPr>
              <a:t>000-10000</a:t>
            </a:r>
            <a:r>
              <a:rPr lang="zh-CN" altLang="en-US" sz="1400" dirty="0" smtClean="0">
                <a:latin typeface="微软雅黑" panose="020B0503020204020204" pitchFamily="34" charset="-122"/>
                <a:ea typeface="微软雅黑" panose="020B0503020204020204" pitchFamily="34" charset="-122"/>
              </a:rPr>
              <a:t>元，提供食宿。</a:t>
            </a:r>
            <a:endParaRPr lang="en-US" altLang="zh-CN" sz="1400" dirty="0">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553200" y="3048000"/>
            <a:ext cx="5372100" cy="3581400"/>
          </a:xfrm>
          <a:prstGeom prst="rect">
            <a:avLst/>
          </a:prstGeom>
        </p:spPr>
      </p:pic>
    </p:spTree>
  </p:cSld>
  <p:clrMapOvr>
    <a:masterClrMapping/>
  </p:clrMapOvr>
</p:sld>
</file>

<file path=ppt/tags/tag1.xml><?xml version="1.0" encoding="utf-8"?>
<p:tagLst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2653</Words>
  <Application>WPS 演示</Application>
  <PresentationFormat>宽屏</PresentationFormat>
  <Paragraphs>142</Paragraphs>
  <Slides>10</Slides>
  <Notes>1</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1</vt:i4>
      </vt:variant>
      <vt:variant>
        <vt:lpstr>幻灯片标题</vt:lpstr>
      </vt:variant>
      <vt:variant>
        <vt:i4>10</vt:i4>
      </vt:variant>
    </vt:vector>
  </HeadingPairs>
  <TitlesOfParts>
    <vt:vector size="24" baseType="lpstr">
      <vt:lpstr>Arial</vt:lpstr>
      <vt:lpstr>宋体</vt:lpstr>
      <vt:lpstr>Wingdings</vt:lpstr>
      <vt:lpstr>微软雅黑</vt:lpstr>
      <vt:lpstr>楷体</vt:lpstr>
      <vt:lpstr>Microsoft YaHei UI</vt:lpstr>
      <vt:lpstr>Arial</vt:lpstr>
      <vt:lpstr>华文细黑</vt:lpstr>
      <vt:lpstr>Corbel</vt:lpstr>
      <vt:lpstr>Arial Unicode MS</vt:lpstr>
      <vt:lpstr>等线</vt:lpstr>
      <vt:lpstr>华文楷体</vt:lpstr>
      <vt:lpstr>Office Theme</vt:lpstr>
      <vt:lpstr>TCLayout.ActiveDocument.1</vt:lpstr>
      <vt:lpstr>PowerPoint 演示文稿</vt:lpstr>
      <vt:lpstr>PowerPoint 演示文稿</vt:lpstr>
      <vt:lpstr>PowerPoint 演示文稿</vt:lpstr>
      <vt:lpstr>石京龙，北京首家滑雪场。</vt:lpstr>
      <vt:lpstr>北京西山滑雪场：海淀六环内最具知名度的滑雪场和冰雪普及教育基地。</vt:lpstr>
      <vt:lpstr>PowerPoint 演示文稿</vt:lpstr>
      <vt:lpstr>小海坨，奥运遗产，四季度假胜地。</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B08H07.张雨晨</dc:creator>
  <cp:lastModifiedBy>Administrator</cp:lastModifiedBy>
  <cp:revision>97</cp:revision>
  <dcterms:created xsi:type="dcterms:W3CDTF">2019-09-25T17:43:00Z</dcterms:created>
  <dcterms:modified xsi:type="dcterms:W3CDTF">2020-09-28T06:08:43Z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